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145707046" r:id="rId2"/>
    <p:sldId id="2145707030" r:id="rId3"/>
    <p:sldId id="2145707045" r:id="rId4"/>
    <p:sldId id="2145707026" r:id="rId5"/>
    <p:sldId id="2145707027" r:id="rId6"/>
    <p:sldId id="2145706885" r:id="rId7"/>
    <p:sldId id="2145706945" r:id="rId8"/>
    <p:sldId id="2145707038" r:id="rId9"/>
    <p:sldId id="846008154" r:id="rId10"/>
    <p:sldId id="303" r:id="rId11"/>
    <p:sldId id="259" r:id="rId12"/>
    <p:sldId id="301" r:id="rId13"/>
    <p:sldId id="2145707032" r:id="rId14"/>
    <p:sldId id="296" r:id="rId15"/>
    <p:sldId id="277" r:id="rId16"/>
    <p:sldId id="278" r:id="rId17"/>
    <p:sldId id="305" r:id="rId18"/>
    <p:sldId id="304" r:id="rId19"/>
    <p:sldId id="30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7D845-96AF-4462-8073-DE54AD680380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B8744-C324-4120-B610-0B614EBEA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529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AA12C-C837-4856-8964-3E33DB58D3F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3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9E4C9-F9C3-4EDE-B39E-1BDF6ACD2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FACE25-3D7C-49CB-AF76-6559F0921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C48667-33C7-4D71-AFFD-0FB170C00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696D-F99B-4104-B4CD-78BB6CC8C6A4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BB079E-31FD-4719-B41F-0CB8CEF8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8246FD-A730-4462-8882-C3D98C258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7E84-BE2C-4E74-8767-0FDA61C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867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465E6-316B-402A-B09F-D1EE1624B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F50BCB-F5D7-4B56-86E0-9654B942C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4B3AFE-7F2A-4C73-9664-CB8C62F7F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696D-F99B-4104-B4CD-78BB6CC8C6A4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829EEC-4237-4928-9FD8-E13D0A951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ED132C-027F-4170-8164-A3A1E621D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7E84-BE2C-4E74-8767-0FDA61C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27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402B39-CBDD-4C5D-8B87-C0C10704D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237A23-E559-4BE3-A16E-3E8D39113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953DA2-1562-4CD7-903D-34F9CE8BA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696D-F99B-4104-B4CD-78BB6CC8C6A4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CBF87B-3E89-4CC8-B0DD-F91362D6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6E9EA7-13B6-481F-84A1-E19EFC4D6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7E84-BE2C-4E74-8767-0FDA61C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968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1" y="380070"/>
            <a:ext cx="9842500" cy="332399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solidFill>
                  <a:srgbClr val="4E5FAE"/>
                </a:solidFill>
                <a:latin typeface="+mj-lt"/>
                <a:cs typeface="Arial"/>
              </a:defRPr>
            </a:lvl1pPr>
          </a:lstStyle>
          <a:p>
            <a:endParaRPr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8CAE9FB-99DF-433D-9CCF-020A57994F4F}"/>
              </a:ext>
            </a:extLst>
          </p:cNvPr>
          <p:cNvSpPr/>
          <p:nvPr userDrawn="1"/>
        </p:nvSpPr>
        <p:spPr>
          <a:xfrm>
            <a:off x="457207" y="902649"/>
            <a:ext cx="11278235" cy="0"/>
          </a:xfrm>
          <a:custGeom>
            <a:avLst/>
            <a:gdLst/>
            <a:ahLst/>
            <a:cxnLst/>
            <a:rect l="l" t="t" r="r" b="b"/>
            <a:pathLst>
              <a:path w="11278235">
                <a:moveTo>
                  <a:pt x="11277714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A30D597F-7A8C-4047-9AAA-3F7851BAE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4262" y="6529807"/>
            <a:ext cx="33291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1" i="0">
                <a:solidFill>
                  <a:srgbClr val="B5B9BD"/>
                </a:solidFill>
                <a:latin typeface="+mj-lt"/>
                <a:cs typeface="Arial"/>
              </a:defRPr>
            </a:lvl1pPr>
          </a:lstStyle>
          <a:p>
            <a:pPr marL="93978">
              <a:spcBef>
                <a:spcPts val="25"/>
              </a:spcBef>
            </a:pPr>
            <a:fld id="{81D60167-4931-47E6-BA6A-407CBD079E47}" type="slidenum">
              <a:rPr lang="fr-FR" smtClean="0"/>
              <a:pPr marL="93978">
                <a:spcBef>
                  <a:spcPts val="25"/>
                </a:spcBef>
              </a:pPr>
              <a:t>‹#›</a:t>
            </a:fld>
            <a:endParaRPr lang="fr-FR"/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8D527FC0-1E13-453B-9C65-1319EE4F7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78875" y="6529807"/>
            <a:ext cx="254035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1" i="0">
                <a:solidFill>
                  <a:srgbClr val="B5B9BD"/>
                </a:solidFill>
                <a:latin typeface="+mj-lt"/>
                <a:cs typeface="Arial"/>
              </a:defRPr>
            </a:lvl1pPr>
          </a:lstStyle>
          <a:p>
            <a:pPr marL="12700" algn="r">
              <a:spcBef>
                <a:spcPts val="25"/>
              </a:spcBef>
            </a:pPr>
            <a:r>
              <a:rPr lang="en-US"/>
              <a:t>Global Medical: MAT-GL-2000327 - April 2020</a:t>
            </a:r>
            <a:endParaRPr lang="en-US" spc="-5"/>
          </a:p>
        </p:txBody>
      </p:sp>
    </p:spTree>
    <p:extLst>
      <p:ext uri="{BB962C8B-B14F-4D97-AF65-F5344CB8AC3E}">
        <p14:creationId xmlns:p14="http://schemas.microsoft.com/office/powerpoint/2010/main" val="375430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6988E8-FA84-41C8-8395-0C2992815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81908E-6CB0-4D16-8A12-BA088DE1B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F2564C-0AA0-4BD6-9C75-58640EE36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696D-F99B-4104-B4CD-78BB6CC8C6A4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547A3C-033F-417C-9070-6F38B3017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B4B53C-60BD-429A-8394-43AC5A5A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7E84-BE2C-4E74-8767-0FDA61C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142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8F352-BDC4-474B-8C0B-2E6838275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92FC10-4254-42C2-81C7-17655050A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A89243-5548-4BDD-A5B8-D7F9CD23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696D-F99B-4104-B4CD-78BB6CC8C6A4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3E1071-6929-4585-AF45-29C7BC4B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A08C37-314B-4441-8257-E32D1ADC0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7E84-BE2C-4E74-8767-0FDA61C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341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812FA-1A2F-4E72-AD4F-57429D6C6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E534EF-9992-472A-ACE8-A4CECEBF2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B833CF-64AB-4C41-A773-20F7041A3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8010FD-22BC-4B3D-8273-86F5CD17D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696D-F99B-4104-B4CD-78BB6CC8C6A4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A3B127-C857-4C16-939B-6FB4A49C2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0DCA5E-3C07-407D-B6FD-C9990F6A8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7E84-BE2C-4E74-8767-0FDA61C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650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7264A-D8ED-48A3-981D-1133816B9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B2006F-8873-4EC4-A4ED-1B2F2DBD3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3DB7D6-C8EE-4365-BEAC-D43E932B8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755CBFC-AEB5-4D74-AF2A-BFBF1DC6E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56F5A6-E516-4E7D-A48F-0E498D91FD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130F996-9DA4-43DB-8796-2A6E9548E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696D-F99B-4104-B4CD-78BB6CC8C6A4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F596864-8849-4D82-A148-A48B14C3F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1C4293-60F0-478D-A299-25ACCB47C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7E84-BE2C-4E74-8767-0FDA61C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90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280F3-C152-4B4F-99E2-5F9017D33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7C9D6BE-681D-48BB-82E9-03BA3855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696D-F99B-4104-B4CD-78BB6CC8C6A4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0235BD1-D3D9-47D1-902E-8AA1A3225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5F9C75-40D5-4A16-9C2E-800E6822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7E84-BE2C-4E74-8767-0FDA61C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248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CB6CF1-B099-4C94-A38F-F48CCE194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696D-F99B-4104-B4CD-78BB6CC8C6A4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ED12BF-5ED0-4EA9-BBFC-5AF3A844B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F1D68C-26F0-4A23-A512-F64D0C226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7E84-BE2C-4E74-8767-0FDA61C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653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82D4E-F55E-4AB8-AE25-BBB35D1AC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B194EE-F3B2-4623-8926-89FB87FF2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77DC64-B3C3-4721-AEF5-6A6DEFA32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02113F-9632-4C33-9414-10962448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696D-F99B-4104-B4CD-78BB6CC8C6A4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8632C0-5E80-4B2A-B601-CC4DA3192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E18103-26AD-405E-B08B-6985CE09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7E84-BE2C-4E74-8767-0FDA61C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675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5A797-0E36-4411-B8B6-5C126552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FA0708-F63E-4AED-87E4-400E985034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FA90F6-2EF0-498B-A192-51A764F6E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5D6818-ED9D-4DA9-A68D-4E7391F47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696D-F99B-4104-B4CD-78BB6CC8C6A4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4EDC29-AB4C-4028-9EA1-00AEB8E7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8507CA-8F23-4F73-A789-A9E013012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7E84-BE2C-4E74-8767-0FDA61C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092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56016-AAB3-4CED-9773-363938C8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B1CFC7-0851-41E3-A852-5B41B481E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8B0A56-704E-4B63-B549-B589E1A18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F696D-F99B-4104-B4CD-78BB6CC8C6A4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842C1A-62B5-424D-8552-C566E32BC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2EDC22-F7B0-43DC-A9B7-EE2FFB1513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B7E84-BE2C-4E74-8767-0FDA61C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87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hyperlink" Target="https://vac-lshtm.shinyapps.io/ncov_vaccine_landscape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who.int/publications/m/item/draft-landscape-of-covid-19-candidate-vaccines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publications/m/item/who-target-product-profiles-for-covid-19-vaccin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Коронавирус: главное на данный момент">
            <a:extLst>
              <a:ext uri="{FF2B5EF4-FFF2-40B4-BE49-F238E27FC236}">
                <a16:creationId xmlns:a16="http://schemas.microsoft.com/office/drawing/2014/main" id="{5FBCC74A-7EC3-47A9-A1B7-79F3F157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6929439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3C597-4274-4D65-9799-496748A28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7975" y="4284663"/>
            <a:ext cx="9144000" cy="2387600"/>
          </a:xfrm>
        </p:spPr>
        <p:txBody>
          <a:bodyPr/>
          <a:lstStyle/>
          <a:p>
            <a:r>
              <a:rPr lang="ru-RU" sz="6000" b="1" i="1" dirty="0"/>
              <a:t>Вакцинация против коронавирусной инфекции</a:t>
            </a:r>
            <a:endParaRPr lang="ru-RU" b="1" i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A76482-7554-403A-A7B1-F3E5DECFBD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301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Принцип действия векторной вакцин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-2031"/>
            <a:ext cx="11353800" cy="6860032"/>
          </a:xfrm>
          <a:prstGeom prst="rect">
            <a:avLst/>
          </a:prstGeom>
          <a:noFill/>
        </p:spPr>
      </p:pic>
      <p:sp>
        <p:nvSpPr>
          <p:cNvPr id="9220" name="AutoShape 4" descr="https://lh3.googleusercontent.com/AtJ9Mk0gwcJc1Wl7Oez8lgj8QHmUlaPn7S7HT-pMZH9ZV3VgRP6_ZbBCLpGvlwKWXj4LtAv_DuXk0D5AsqFly_OD1cc0n7i7SmtnKL6xoDO-fUclsoJLsavdmgIPS2CvUfdb15Ea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2" name="AutoShape 6" descr="https://lh3.googleusercontent.com/AtJ9Mk0gwcJc1Wl7Oez8lgj8QHmUlaPn7S7HT-pMZH9ZV3VgRP6_ZbBCLpGvlwKWXj4LtAv_DuXk0D5AsqFly_OD1cc0n7i7SmtnKL6xoDO-fUclsoJLsavdmgIPS2CvUfdb15Ea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4" name="AutoShape 8" descr="https://lh3.googleusercontent.com/AtJ9Mk0gwcJc1Wl7Oez8lgj8QHmUlaPn7S7HT-pMZH9ZV3VgRP6_ZbBCLpGvlwKWXj4LtAv_DuXk0D5AsqFly_OD1cc0n7i7SmtnKL6xoDO-fUclsoJLsavdmgIPS2CvUfdb15Ea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6" name="AutoShape 10" descr="https://lh3.googleusercontent.com/AtJ9Mk0gwcJc1Wl7Oez8lgj8QHmUlaPn7S7HT-pMZH9ZV3VgRP6_ZbBCLpGvlwKWXj4LtAv_DuXk0D5AsqFly_OD1cc0n7i7SmtnKL6xoDO-fUclsoJLsavdmgIPS2CvUfdb15Ea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8" name="AutoShape 12" descr="https://lh3.googleusercontent.com/AtJ9Mk0gwcJc1Wl7Oez8lgj8QHmUlaPn7S7HT-pMZH9ZV3VgRP6_ZbBCLpGvlwKWXj4LtAv_DuXk0D5AsqFly_OD1cc0n7i7SmtnKL6xoDO-fUclsoJLsavdmgIPS2CvUfdb15Ea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30" name="AutoShape 14" descr="https://lh3.googleusercontent.com/AtJ9Mk0gwcJc1Wl7Oez8lgj8QHmUlaPn7S7HT-pMZH9ZV3VgRP6_ZbBCLpGvlwKWXj4LtAv_DuXk0D5AsqFly_OD1cc0n7i7SmtnKL6xoDO-fUclsoJLsavdmgIPS2CvUfdb15Ea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32" name="AutoShape 16" descr="https://lh3.googleusercontent.com/AtJ9Mk0gwcJc1Wl7Oez8lgj8QHmUlaPn7S7HT-pMZH9ZV3VgRP6_ZbBCLpGvlwKWXj4LtAv_DuXk0D5AsqFly_OD1cc0n7i7SmtnKL6xoDO-fUclsoJLsavdmgIPS2CvUfdb15Ea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34" name="Picture 18" descr="https://lh4.googleusercontent.com/M1VXXzPXc-IDNJgKOm5U-N5ZuTIfsSVYupf2VobDeY4M9mecRUpY68VutjZEsUwz-mfD92VqkcmuFzMXyScHLOKTq1eNvu6SYqYGXTfL5nmttCxSak45ngPdTi7tLkXr1ekXIuW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9476" y="5299530"/>
            <a:ext cx="3740147" cy="19065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60D458A-AB95-4C3A-9362-F556DB3C0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Проверенная временем </a:t>
            </a:r>
            <a:br>
              <a:rPr lang="ru-RU" sz="40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</a:br>
            <a:r>
              <a:rPr lang="ru-RU" sz="40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безопасность вакцин на основе аденовирусов </a:t>
            </a:r>
            <a:br>
              <a:rPr lang="ru-RU" dirty="0">
                <a:effectLst/>
                <a:latin typeface="Arial" panose="020B0604020202020204" pitchFamily="34" charset="0"/>
              </a:rPr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88C5A17-210B-4E42-9E39-F7C7644E1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>
                <a:effectLst/>
                <a:latin typeface="Arial" panose="020B0604020202020204" pitchFamily="34" charset="0"/>
              </a:rPr>
              <a:t>С1980- х годов специалисты Центра им. </a:t>
            </a:r>
            <a:r>
              <a:rPr lang="ru-RU" dirty="0" err="1">
                <a:effectLst/>
                <a:latin typeface="Arial" panose="020B0604020202020204" pitchFamily="34" charset="0"/>
              </a:rPr>
              <a:t>Н.Ф.Гамалеи</a:t>
            </a:r>
            <a:r>
              <a:rPr lang="ru-RU" dirty="0">
                <a:effectLst/>
                <a:latin typeface="Arial" panose="020B0604020202020204" pitchFamily="34" charset="0"/>
              </a:rPr>
              <a:t> вели разработку технологической платформы с использованием аденовирусных векторов (</a:t>
            </a:r>
            <a:r>
              <a:rPr lang="ru-RU" dirty="0" err="1">
                <a:effectLst/>
                <a:latin typeface="Arial" panose="020B0604020202020204" pitchFamily="34" charset="0"/>
              </a:rPr>
              <a:t>предиммунитет</a:t>
            </a:r>
            <a:r>
              <a:rPr lang="ru-RU" dirty="0">
                <a:effectLst/>
                <a:latin typeface="Arial" panose="020B0604020202020204" pitchFamily="34" charset="0"/>
              </a:rPr>
              <a:t> к аденовирусу детектируется у 95-100% популяции)</a:t>
            </a:r>
          </a:p>
          <a:p>
            <a:pPr marL="0" indent="0">
              <a:buNone/>
            </a:pPr>
            <a:endParaRPr lang="ru-RU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Аденовирусные векторы считаются безопасными. Вектор–это </a:t>
            </a:r>
            <a:r>
              <a:rPr lang="ru-RU" dirty="0" err="1">
                <a:effectLst/>
                <a:latin typeface="Arial" panose="020B0604020202020204" pitchFamily="34" charset="0"/>
              </a:rPr>
              <a:t>репликативно</a:t>
            </a:r>
            <a:r>
              <a:rPr lang="ru-RU" dirty="0">
                <a:effectLst/>
                <a:latin typeface="Arial" panose="020B0604020202020204" pitchFamily="34" charset="0"/>
              </a:rPr>
              <a:t> дефектная частица аденовируса, лишенная гена размножения, и, поэтому, не представляет опасности заражения для организма. Векторы используются для транспортировки генетического материала от другого вируса, против которого делается вакцина, в клетку (например, ген S-белка вируса SARS-CoV-2)</a:t>
            </a:r>
          </a:p>
          <a:p>
            <a:pPr marL="0" indent="0">
              <a:buNone/>
            </a:pPr>
            <a:endParaRPr lang="ru-RU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С использованием аденовирусных векторов Центр им. </a:t>
            </a:r>
            <a:r>
              <a:rPr lang="ru-RU" dirty="0" err="1">
                <a:effectLst/>
                <a:latin typeface="Arial" panose="020B0604020202020204" pitchFamily="34" charset="0"/>
              </a:rPr>
              <a:t>Н.Ф.Гамалеи</a:t>
            </a:r>
            <a:r>
              <a:rPr lang="ru-RU" dirty="0">
                <a:effectLst/>
                <a:latin typeface="Arial" panose="020B0604020202020204" pitchFamily="34" charset="0"/>
              </a:rPr>
              <a:t> успешно разработал и зарегистрировал в 2015 году две вакцины, в 2020 году – еще одну вакцину для профилактики лихорадки Эбола. В 2017-2018гг. Получил международный патент на эту вакцину. Около 2000 человек в Гвинее получили инъекции вакцины для профилактики лихорадки Эбола в рамках клинических исследований III фазы</a:t>
            </a:r>
          </a:p>
          <a:p>
            <a:pPr marL="0" indent="0">
              <a:buNone/>
            </a:pPr>
            <a:endParaRPr lang="ru-RU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Центр имени </a:t>
            </a:r>
            <a:r>
              <a:rPr lang="ru-RU" dirty="0" err="1">
                <a:effectLst/>
                <a:latin typeface="Arial" panose="020B0604020202020204" pitchFamily="34" charset="0"/>
              </a:rPr>
              <a:t>Н.Ф.Гамалеи</a:t>
            </a:r>
            <a:r>
              <a:rPr lang="ru-RU" dirty="0">
                <a:effectLst/>
                <a:latin typeface="Arial" panose="020B0604020202020204" pitchFamily="34" charset="0"/>
              </a:rPr>
              <a:t> использовал аденовирусные векторы для разработки вакцин против гриппа А и ближневосточного респираторного синдрома (MERS). Обе вакцины в настоящее время находятся на заключительных стадиях клинических исследований</a:t>
            </a:r>
          </a:p>
          <a:p>
            <a:pPr marL="0" indent="0">
              <a:buNone/>
            </a:pPr>
            <a:endParaRPr lang="ru-RU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В клинических исследованиях препаратов на основе аденовирусных векторов, разработанных в Центре им. Н.Ф. Гамалеи, приняли участие около 3 000 человек, а разработанных во всем мире -более 20 000 тысяч человек, в настоящий момент идут исследования аденовирусной вакцины </a:t>
            </a:r>
            <a:r>
              <a:rPr lang="ru-RU" dirty="0" err="1">
                <a:effectLst/>
                <a:latin typeface="Arial" panose="020B0604020202020204" pitchFamily="34" charset="0"/>
              </a:rPr>
              <a:t>CanSino</a:t>
            </a:r>
            <a:endParaRPr lang="ru-RU" dirty="0"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664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 descr="C:\Users\Танец\Desktop\Вакцинация_2212-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2"/>
            <a:ext cx="8712968" cy="6970463"/>
          </a:xfrm>
          <a:prstGeom prst="rect">
            <a:avLst/>
          </a:prstGeom>
          <a:noFill/>
        </p:spPr>
      </p:pic>
      <p:pic>
        <p:nvPicPr>
          <p:cNvPr id="38919" name="Picture 7" descr="https://lh3.googleusercontent.com/IBGNBWe8u3vSz0_Fhz_GWLaqMpwuh3htiOTeBuCaL8GJKP5JMFT3bj4ZKYAw2lNTX-O0o2KDOIfUr7ZXdhvAjy0H38rWxv9j4AuUbxVAYeXo04OuD2dQqg41lwS5tQq1H7E1WKw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954" y="0"/>
            <a:ext cx="2657796" cy="10846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30C7A6-D8F3-4613-99CC-71A83D114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93978">
              <a:spcBef>
                <a:spcPts val="25"/>
              </a:spcBef>
            </a:pPr>
            <a:fld id="{81D60167-4931-47E6-BA6A-407CBD079E47}" type="slidenum">
              <a:rPr lang="fr-FR" smtClean="0"/>
              <a:pPr marL="93978">
                <a:spcBef>
                  <a:spcPts val="25"/>
                </a:spcBef>
              </a:pPr>
              <a:t>13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87E47-0760-4BC0-A9C3-8166ABDAF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12700" algn="r">
              <a:spcBef>
                <a:spcPts val="25"/>
              </a:spcBef>
            </a:pPr>
            <a:r>
              <a:rPr lang="en-US"/>
              <a:t>Global Medical: MAT-GL-2000327 - April 2020</a:t>
            </a:r>
            <a:endParaRPr lang="en-US" spc="-5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F2D666-8C69-4169-9CC2-35D166C60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68" y="1405665"/>
            <a:ext cx="5895033" cy="5275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37E1D1-1194-41C4-BF60-869CF5B27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180" y="790113"/>
            <a:ext cx="6589905" cy="60678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ED3A84-BD48-4DAA-9F84-BE3D85E9A941}"/>
              </a:ext>
            </a:extLst>
          </p:cNvPr>
          <p:cNvSpPr/>
          <p:nvPr/>
        </p:nvSpPr>
        <p:spPr>
          <a:xfrm>
            <a:off x="633160" y="6397021"/>
            <a:ext cx="7857811" cy="231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7" dirty="0"/>
              <a:t>https://www.who.int/ru/news-room/feature-stories/detail/the-race-for-a-covid-19-vaccine-explained</a:t>
            </a:r>
            <a:endParaRPr lang="ru-RU" sz="907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F3D0D-51E3-4C17-B02A-9FB0EA97AC86}"/>
              </a:ext>
            </a:extLst>
          </p:cNvPr>
          <p:cNvSpPr txBox="1"/>
          <p:nvPr/>
        </p:nvSpPr>
        <p:spPr>
          <a:xfrm>
            <a:off x="326844" y="340980"/>
            <a:ext cx="8226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Коллективный иммунитет</a:t>
            </a:r>
          </a:p>
        </p:txBody>
      </p:sp>
    </p:spTree>
    <p:extLst>
      <p:ext uri="{BB962C8B-B14F-4D97-AF65-F5344CB8AC3E}">
        <p14:creationId xmlns:p14="http://schemas.microsoft.com/office/powerpoint/2010/main" val="3487303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7249" y="332656"/>
            <a:ext cx="10639425" cy="4032994"/>
          </a:xfrm>
        </p:spPr>
        <p:txBody>
          <a:bodyPr>
            <a:normAutofit/>
          </a:bodyPr>
          <a:lstStyle/>
          <a:p>
            <a:r>
              <a:rPr lang="ru-RU" dirty="0"/>
              <a:t>Массовая вакцинация позволяет создать коллективный иммунитет – </a:t>
            </a:r>
            <a:r>
              <a:rPr lang="ru-RU" dirty="0">
                <a:solidFill>
                  <a:srgbClr val="FF0000"/>
                </a:solidFill>
              </a:rPr>
              <a:t>«подушку безопасности»</a:t>
            </a:r>
            <a:r>
              <a:rPr lang="ru-RU" dirty="0"/>
              <a:t> для непривитых (по причине отводов, религиозных убеждений, возрастных ограничений). </a:t>
            </a:r>
          </a:p>
          <a:p>
            <a:r>
              <a:rPr lang="ru-RU" dirty="0"/>
              <a:t>Вакцины против </a:t>
            </a:r>
            <a:r>
              <a:rPr lang="ru-RU" dirty="0" err="1"/>
              <a:t>коронавируса</a:t>
            </a:r>
            <a:r>
              <a:rPr lang="ru-RU" dirty="0"/>
              <a:t> предотвращают тяжелые формы заболевания и летальные исходы. Нет данных о предотвращении передачи вируса после вакцинации.</a:t>
            </a:r>
          </a:p>
          <a:p>
            <a:r>
              <a:rPr lang="ru-RU" dirty="0"/>
              <a:t>Цена получения «естественного иммунитета» (в результате болезни) может быть  очень высока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86275" y="4221089"/>
            <a:ext cx="5591175" cy="221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8425" tIns="49212" rIns="98425" bIns="49212" anchor="ctr"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167439" y="4581525"/>
            <a:ext cx="180975" cy="508000"/>
            <a:chOff x="761" y="2789"/>
            <a:chExt cx="390" cy="969"/>
          </a:xfrm>
        </p:grpSpPr>
        <p:sp>
          <p:nvSpPr>
            <p:cNvPr id="20486" name="Oval 6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487" name="Line 7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488" name="Line 8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489" name="Line 9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490" name="Line 10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491" name="Line 11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735638" y="4868863"/>
            <a:ext cx="182562" cy="508000"/>
            <a:chOff x="761" y="2789"/>
            <a:chExt cx="390" cy="969"/>
          </a:xfrm>
        </p:grpSpPr>
        <p:sp>
          <p:nvSpPr>
            <p:cNvPr id="20493" name="Oval 13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494" name="Line 14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495" name="Line 15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496" name="Line 16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497" name="Line 17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498" name="Line 18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7751763" y="5157788"/>
            <a:ext cx="182562" cy="508000"/>
            <a:chOff x="761" y="2789"/>
            <a:chExt cx="390" cy="969"/>
          </a:xfrm>
        </p:grpSpPr>
        <p:sp>
          <p:nvSpPr>
            <p:cNvPr id="20500" name="Oval 20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501" name="Line 21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02" name="Line 22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03" name="Line 23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04" name="Line 24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05" name="Line 25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664202" y="5589588"/>
            <a:ext cx="182563" cy="508000"/>
            <a:chOff x="761" y="2789"/>
            <a:chExt cx="390" cy="969"/>
          </a:xfrm>
        </p:grpSpPr>
        <p:sp>
          <p:nvSpPr>
            <p:cNvPr id="20507" name="Oval 27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508" name="Line 28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09" name="Line 29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10" name="Line 30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11" name="Line 31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12" name="Line 32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6024563" y="5229225"/>
            <a:ext cx="182562" cy="508000"/>
            <a:chOff x="761" y="2789"/>
            <a:chExt cx="390" cy="969"/>
          </a:xfrm>
        </p:grpSpPr>
        <p:sp>
          <p:nvSpPr>
            <p:cNvPr id="20514" name="Oval 34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515" name="Line 35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16" name="Line 36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17" name="Line 37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18" name="Line 38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19" name="Line 39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6240463" y="5805488"/>
            <a:ext cx="182562" cy="508000"/>
            <a:chOff x="761" y="2789"/>
            <a:chExt cx="390" cy="969"/>
          </a:xfrm>
        </p:grpSpPr>
        <p:sp>
          <p:nvSpPr>
            <p:cNvPr id="20521" name="Oval 41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522" name="Line 42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23" name="Line 43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24" name="Line 44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25" name="Line 45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26" name="Line 46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5303838" y="5734050"/>
            <a:ext cx="182562" cy="508000"/>
            <a:chOff x="761" y="2789"/>
            <a:chExt cx="390" cy="969"/>
          </a:xfrm>
        </p:grpSpPr>
        <p:sp>
          <p:nvSpPr>
            <p:cNvPr id="20528" name="Oval 48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529" name="Line 49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30" name="Line 50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31" name="Line 51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32" name="Line 52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33" name="Line 53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9" name="Group 54"/>
          <p:cNvGrpSpPr>
            <a:grpSpLocks/>
          </p:cNvGrpSpPr>
          <p:nvPr/>
        </p:nvGrpSpPr>
        <p:grpSpPr bwMode="auto">
          <a:xfrm>
            <a:off x="5448302" y="5157788"/>
            <a:ext cx="182563" cy="508000"/>
            <a:chOff x="761" y="2789"/>
            <a:chExt cx="390" cy="969"/>
          </a:xfrm>
        </p:grpSpPr>
        <p:sp>
          <p:nvSpPr>
            <p:cNvPr id="20535" name="Oval 55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536" name="Line 56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37" name="Line 57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38" name="Line 58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39" name="Line 59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40" name="Line 60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10" name="Group 61"/>
          <p:cNvGrpSpPr>
            <a:grpSpLocks/>
          </p:cNvGrpSpPr>
          <p:nvPr/>
        </p:nvGrpSpPr>
        <p:grpSpPr bwMode="auto">
          <a:xfrm>
            <a:off x="4943477" y="5084763"/>
            <a:ext cx="182563" cy="508000"/>
            <a:chOff x="761" y="2789"/>
            <a:chExt cx="390" cy="969"/>
          </a:xfrm>
        </p:grpSpPr>
        <p:sp>
          <p:nvSpPr>
            <p:cNvPr id="20542" name="Oval 62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543" name="Line 63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44" name="Line 64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45" name="Line 65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46" name="Line 66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47" name="Line 67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11" name="Group 68"/>
          <p:cNvGrpSpPr>
            <a:grpSpLocks/>
          </p:cNvGrpSpPr>
          <p:nvPr/>
        </p:nvGrpSpPr>
        <p:grpSpPr bwMode="auto">
          <a:xfrm>
            <a:off x="5375277" y="4652963"/>
            <a:ext cx="182563" cy="508000"/>
            <a:chOff x="761" y="2789"/>
            <a:chExt cx="390" cy="969"/>
          </a:xfrm>
        </p:grpSpPr>
        <p:sp>
          <p:nvSpPr>
            <p:cNvPr id="20549" name="Oval 69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550" name="Line 70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51" name="Line 71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52" name="Line 72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53" name="Line 73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54" name="Line 74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12" name="Group 75"/>
          <p:cNvGrpSpPr>
            <a:grpSpLocks/>
          </p:cNvGrpSpPr>
          <p:nvPr/>
        </p:nvGrpSpPr>
        <p:grpSpPr bwMode="auto">
          <a:xfrm>
            <a:off x="5808663" y="4292600"/>
            <a:ext cx="182562" cy="508000"/>
            <a:chOff x="761" y="2789"/>
            <a:chExt cx="390" cy="969"/>
          </a:xfrm>
        </p:grpSpPr>
        <p:sp>
          <p:nvSpPr>
            <p:cNvPr id="20556" name="Oval 76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557" name="Line 77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58" name="Line 78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59" name="Line 79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60" name="Line 80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61" name="Line 81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13" name="Group 82"/>
          <p:cNvGrpSpPr>
            <a:grpSpLocks/>
          </p:cNvGrpSpPr>
          <p:nvPr/>
        </p:nvGrpSpPr>
        <p:grpSpPr bwMode="auto">
          <a:xfrm>
            <a:off x="6600827" y="5229225"/>
            <a:ext cx="182563" cy="508000"/>
            <a:chOff x="761" y="2789"/>
            <a:chExt cx="390" cy="969"/>
          </a:xfrm>
        </p:grpSpPr>
        <p:sp>
          <p:nvSpPr>
            <p:cNvPr id="20563" name="Oval 83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564" name="Line 84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65" name="Line 85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66" name="Line 86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67" name="Line 87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68" name="Line 88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14" name="Group 89"/>
          <p:cNvGrpSpPr>
            <a:grpSpLocks/>
          </p:cNvGrpSpPr>
          <p:nvPr/>
        </p:nvGrpSpPr>
        <p:grpSpPr bwMode="auto">
          <a:xfrm>
            <a:off x="7175502" y="5157788"/>
            <a:ext cx="182563" cy="508000"/>
            <a:chOff x="761" y="2789"/>
            <a:chExt cx="390" cy="969"/>
          </a:xfrm>
        </p:grpSpPr>
        <p:sp>
          <p:nvSpPr>
            <p:cNvPr id="20570" name="Oval 90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571" name="Line 91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72" name="Line 92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73" name="Line 93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74" name="Line 94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75" name="Line 95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15" name="Group 96"/>
          <p:cNvGrpSpPr>
            <a:grpSpLocks/>
          </p:cNvGrpSpPr>
          <p:nvPr/>
        </p:nvGrpSpPr>
        <p:grpSpPr bwMode="auto">
          <a:xfrm>
            <a:off x="7248527" y="4508500"/>
            <a:ext cx="182563" cy="508000"/>
            <a:chOff x="761" y="2789"/>
            <a:chExt cx="390" cy="969"/>
          </a:xfrm>
        </p:grpSpPr>
        <p:sp>
          <p:nvSpPr>
            <p:cNvPr id="20577" name="Oval 97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578" name="Line 98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79" name="Line 99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80" name="Line 100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81" name="Line 101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82" name="Line 102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16" name="Group 103"/>
          <p:cNvGrpSpPr>
            <a:grpSpLocks/>
          </p:cNvGrpSpPr>
          <p:nvPr/>
        </p:nvGrpSpPr>
        <p:grpSpPr bwMode="auto">
          <a:xfrm>
            <a:off x="6600827" y="4365625"/>
            <a:ext cx="182563" cy="508000"/>
            <a:chOff x="761" y="2789"/>
            <a:chExt cx="390" cy="969"/>
          </a:xfrm>
        </p:grpSpPr>
        <p:sp>
          <p:nvSpPr>
            <p:cNvPr id="20584" name="Oval 104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585" name="Line 105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86" name="Line 106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87" name="Line 107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88" name="Line 108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89" name="Line 109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17" name="Group 110"/>
          <p:cNvGrpSpPr>
            <a:grpSpLocks/>
          </p:cNvGrpSpPr>
          <p:nvPr/>
        </p:nvGrpSpPr>
        <p:grpSpPr bwMode="auto">
          <a:xfrm>
            <a:off x="4943477" y="4437063"/>
            <a:ext cx="182563" cy="508000"/>
            <a:chOff x="761" y="2789"/>
            <a:chExt cx="390" cy="969"/>
          </a:xfrm>
        </p:grpSpPr>
        <p:sp>
          <p:nvSpPr>
            <p:cNvPr id="20591" name="Oval 111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592" name="Line 112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93" name="Line 113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94" name="Line 114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95" name="Line 115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596" name="Line 116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18" name="Group 117"/>
          <p:cNvGrpSpPr>
            <a:grpSpLocks/>
          </p:cNvGrpSpPr>
          <p:nvPr/>
        </p:nvGrpSpPr>
        <p:grpSpPr bwMode="auto">
          <a:xfrm>
            <a:off x="7248527" y="5805488"/>
            <a:ext cx="182563" cy="508000"/>
            <a:chOff x="761" y="2789"/>
            <a:chExt cx="390" cy="969"/>
          </a:xfrm>
        </p:grpSpPr>
        <p:sp>
          <p:nvSpPr>
            <p:cNvPr id="20598" name="Oval 118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599" name="Line 119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00" name="Line 120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01" name="Line 121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02" name="Line 122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03" name="Line 123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19" name="Group 124"/>
          <p:cNvGrpSpPr>
            <a:grpSpLocks/>
          </p:cNvGrpSpPr>
          <p:nvPr/>
        </p:nvGrpSpPr>
        <p:grpSpPr bwMode="auto">
          <a:xfrm>
            <a:off x="4800602" y="5805488"/>
            <a:ext cx="180975" cy="508000"/>
            <a:chOff x="761" y="2789"/>
            <a:chExt cx="390" cy="969"/>
          </a:xfrm>
        </p:grpSpPr>
        <p:sp>
          <p:nvSpPr>
            <p:cNvPr id="20605" name="Oval 125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606" name="Line 126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07" name="Line 127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08" name="Line 128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09" name="Line 129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10" name="Line 130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20" name="Group 131"/>
          <p:cNvGrpSpPr>
            <a:grpSpLocks/>
          </p:cNvGrpSpPr>
          <p:nvPr/>
        </p:nvGrpSpPr>
        <p:grpSpPr bwMode="auto">
          <a:xfrm>
            <a:off x="6743702" y="5805488"/>
            <a:ext cx="180975" cy="508000"/>
            <a:chOff x="761" y="2789"/>
            <a:chExt cx="390" cy="969"/>
          </a:xfrm>
        </p:grpSpPr>
        <p:sp>
          <p:nvSpPr>
            <p:cNvPr id="20612" name="Oval 132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613" name="Line 133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14" name="Line 134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15" name="Line 135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16" name="Line 136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17" name="Line 137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21" name="Group 138"/>
          <p:cNvGrpSpPr>
            <a:grpSpLocks/>
          </p:cNvGrpSpPr>
          <p:nvPr/>
        </p:nvGrpSpPr>
        <p:grpSpPr bwMode="auto">
          <a:xfrm>
            <a:off x="8975727" y="4437063"/>
            <a:ext cx="180975" cy="508000"/>
            <a:chOff x="761" y="2789"/>
            <a:chExt cx="390" cy="969"/>
          </a:xfrm>
        </p:grpSpPr>
        <p:sp>
          <p:nvSpPr>
            <p:cNvPr id="20619" name="Oval 139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620" name="Line 140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21" name="Line 141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22" name="Line 142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23" name="Line 143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24" name="Line 144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22" name="Group 145"/>
          <p:cNvGrpSpPr>
            <a:grpSpLocks/>
          </p:cNvGrpSpPr>
          <p:nvPr/>
        </p:nvGrpSpPr>
        <p:grpSpPr bwMode="auto">
          <a:xfrm>
            <a:off x="9625014" y="5661025"/>
            <a:ext cx="180975" cy="508000"/>
            <a:chOff x="761" y="2789"/>
            <a:chExt cx="390" cy="969"/>
          </a:xfrm>
        </p:grpSpPr>
        <p:sp>
          <p:nvSpPr>
            <p:cNvPr id="20626" name="Oval 146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627" name="Line 147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28" name="Line 148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29" name="Line 149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30" name="Line 150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31" name="Line 151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23" name="Group 152"/>
          <p:cNvGrpSpPr>
            <a:grpSpLocks/>
          </p:cNvGrpSpPr>
          <p:nvPr/>
        </p:nvGrpSpPr>
        <p:grpSpPr bwMode="auto">
          <a:xfrm>
            <a:off x="7896227" y="4365625"/>
            <a:ext cx="182563" cy="508000"/>
            <a:chOff x="761" y="2789"/>
            <a:chExt cx="390" cy="969"/>
          </a:xfrm>
        </p:grpSpPr>
        <p:sp>
          <p:nvSpPr>
            <p:cNvPr id="20633" name="Oval 153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634" name="Line 154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35" name="Line 155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36" name="Line 156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37" name="Line 157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38" name="Line 158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24" name="Group 159"/>
          <p:cNvGrpSpPr>
            <a:grpSpLocks/>
          </p:cNvGrpSpPr>
          <p:nvPr/>
        </p:nvGrpSpPr>
        <p:grpSpPr bwMode="auto">
          <a:xfrm>
            <a:off x="7450138" y="4632325"/>
            <a:ext cx="182562" cy="508000"/>
            <a:chOff x="761" y="2789"/>
            <a:chExt cx="390" cy="969"/>
          </a:xfrm>
        </p:grpSpPr>
        <p:sp>
          <p:nvSpPr>
            <p:cNvPr id="20640" name="Oval 160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641" name="Line 161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42" name="Line 162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43" name="Line 163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44" name="Line 164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45" name="Line 165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25" name="Group 166"/>
          <p:cNvGrpSpPr>
            <a:grpSpLocks/>
          </p:cNvGrpSpPr>
          <p:nvPr/>
        </p:nvGrpSpPr>
        <p:grpSpPr bwMode="auto">
          <a:xfrm>
            <a:off x="7535863" y="5516563"/>
            <a:ext cx="182562" cy="508000"/>
            <a:chOff x="761" y="2789"/>
            <a:chExt cx="390" cy="969"/>
          </a:xfrm>
        </p:grpSpPr>
        <p:sp>
          <p:nvSpPr>
            <p:cNvPr id="20647" name="Oval 167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648" name="Line 168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49" name="Line 169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50" name="Line 170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51" name="Line 171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52" name="Line 172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26" name="Group 173"/>
          <p:cNvGrpSpPr>
            <a:grpSpLocks/>
          </p:cNvGrpSpPr>
          <p:nvPr/>
        </p:nvGrpSpPr>
        <p:grpSpPr bwMode="auto">
          <a:xfrm>
            <a:off x="8183563" y="4797425"/>
            <a:ext cx="182562" cy="508000"/>
            <a:chOff x="761" y="2789"/>
            <a:chExt cx="390" cy="969"/>
          </a:xfrm>
        </p:grpSpPr>
        <p:sp>
          <p:nvSpPr>
            <p:cNvPr id="20654" name="Oval 174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655" name="Line 175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56" name="Line 176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57" name="Line 177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58" name="Line 178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59" name="Line 179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27" name="Group 180"/>
          <p:cNvGrpSpPr>
            <a:grpSpLocks/>
          </p:cNvGrpSpPr>
          <p:nvPr/>
        </p:nvGrpSpPr>
        <p:grpSpPr bwMode="auto">
          <a:xfrm>
            <a:off x="8040688" y="5661025"/>
            <a:ext cx="182562" cy="508000"/>
            <a:chOff x="761" y="2789"/>
            <a:chExt cx="390" cy="969"/>
          </a:xfrm>
        </p:grpSpPr>
        <p:sp>
          <p:nvSpPr>
            <p:cNvPr id="20661" name="Oval 181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662" name="Line 182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63" name="Line 183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64" name="Line 184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65" name="Line 185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66" name="Line 186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28" name="Group 187"/>
          <p:cNvGrpSpPr>
            <a:grpSpLocks/>
          </p:cNvGrpSpPr>
          <p:nvPr/>
        </p:nvGrpSpPr>
        <p:grpSpPr bwMode="auto">
          <a:xfrm>
            <a:off x="8472488" y="5157788"/>
            <a:ext cx="182562" cy="508000"/>
            <a:chOff x="761" y="2789"/>
            <a:chExt cx="390" cy="969"/>
          </a:xfrm>
        </p:grpSpPr>
        <p:sp>
          <p:nvSpPr>
            <p:cNvPr id="20668" name="Oval 188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669" name="Line 189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70" name="Line 190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71" name="Line 191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72" name="Line 192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73" name="Line 193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29" name="Group 194"/>
          <p:cNvGrpSpPr>
            <a:grpSpLocks/>
          </p:cNvGrpSpPr>
          <p:nvPr/>
        </p:nvGrpSpPr>
        <p:grpSpPr bwMode="auto">
          <a:xfrm>
            <a:off x="8529638" y="5711825"/>
            <a:ext cx="182562" cy="508000"/>
            <a:chOff x="761" y="2789"/>
            <a:chExt cx="390" cy="969"/>
          </a:xfrm>
        </p:grpSpPr>
        <p:sp>
          <p:nvSpPr>
            <p:cNvPr id="20675" name="Oval 195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676" name="Line 196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77" name="Line 197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78" name="Line 198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79" name="Line 199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80" name="Line 200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30" name="Group 201"/>
          <p:cNvGrpSpPr>
            <a:grpSpLocks/>
          </p:cNvGrpSpPr>
          <p:nvPr/>
        </p:nvGrpSpPr>
        <p:grpSpPr bwMode="auto">
          <a:xfrm>
            <a:off x="8975727" y="5589588"/>
            <a:ext cx="182563" cy="508000"/>
            <a:chOff x="761" y="2789"/>
            <a:chExt cx="390" cy="969"/>
          </a:xfrm>
        </p:grpSpPr>
        <p:sp>
          <p:nvSpPr>
            <p:cNvPr id="20682" name="Oval 202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683" name="Line 203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84" name="Line 204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85" name="Line 205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86" name="Line 206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87" name="Line 207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31" name="Group 208"/>
          <p:cNvGrpSpPr>
            <a:grpSpLocks/>
          </p:cNvGrpSpPr>
          <p:nvPr/>
        </p:nvGrpSpPr>
        <p:grpSpPr bwMode="auto">
          <a:xfrm>
            <a:off x="9480552" y="4581525"/>
            <a:ext cx="182563" cy="508000"/>
            <a:chOff x="761" y="2789"/>
            <a:chExt cx="390" cy="969"/>
          </a:xfrm>
        </p:grpSpPr>
        <p:sp>
          <p:nvSpPr>
            <p:cNvPr id="20689" name="Oval 209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690" name="Line 210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91" name="Line 211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92" name="Line 212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93" name="Line 213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94" name="Line 214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20611" name="Group 215"/>
          <p:cNvGrpSpPr>
            <a:grpSpLocks/>
          </p:cNvGrpSpPr>
          <p:nvPr/>
        </p:nvGrpSpPr>
        <p:grpSpPr bwMode="auto">
          <a:xfrm>
            <a:off x="6816727" y="4724400"/>
            <a:ext cx="182563" cy="508000"/>
            <a:chOff x="761" y="2789"/>
            <a:chExt cx="390" cy="969"/>
          </a:xfrm>
        </p:grpSpPr>
        <p:sp>
          <p:nvSpPr>
            <p:cNvPr id="20696" name="Oval 216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697" name="Line 217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98" name="Line 218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699" name="Line 219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700" name="Line 220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701" name="Line 221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20618" name="Group 222"/>
          <p:cNvGrpSpPr>
            <a:grpSpLocks/>
          </p:cNvGrpSpPr>
          <p:nvPr/>
        </p:nvGrpSpPr>
        <p:grpSpPr bwMode="auto">
          <a:xfrm>
            <a:off x="7450138" y="4632325"/>
            <a:ext cx="182562" cy="508000"/>
            <a:chOff x="761" y="2789"/>
            <a:chExt cx="390" cy="969"/>
          </a:xfrm>
        </p:grpSpPr>
        <p:sp>
          <p:nvSpPr>
            <p:cNvPr id="20703" name="Oval 223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704" name="Line 224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705" name="Line 225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706" name="Line 226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707" name="Line 227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708" name="Line 228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20625" name="Group 229"/>
          <p:cNvGrpSpPr>
            <a:grpSpLocks/>
          </p:cNvGrpSpPr>
          <p:nvPr/>
        </p:nvGrpSpPr>
        <p:grpSpPr bwMode="auto">
          <a:xfrm>
            <a:off x="8543927" y="4508500"/>
            <a:ext cx="182563" cy="508000"/>
            <a:chOff x="761" y="2789"/>
            <a:chExt cx="390" cy="969"/>
          </a:xfrm>
        </p:grpSpPr>
        <p:sp>
          <p:nvSpPr>
            <p:cNvPr id="20710" name="Oval 230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711" name="Line 231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712" name="Line 232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713" name="Line 233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714" name="Line 234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715" name="Line 235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20632" name="Group 236"/>
          <p:cNvGrpSpPr>
            <a:grpSpLocks/>
          </p:cNvGrpSpPr>
          <p:nvPr/>
        </p:nvGrpSpPr>
        <p:grpSpPr bwMode="auto">
          <a:xfrm>
            <a:off x="9191627" y="5084763"/>
            <a:ext cx="182563" cy="508000"/>
            <a:chOff x="761" y="2789"/>
            <a:chExt cx="390" cy="969"/>
          </a:xfrm>
        </p:grpSpPr>
        <p:sp>
          <p:nvSpPr>
            <p:cNvPr id="20717" name="Oval 237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718" name="Line 238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719" name="Line 239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720" name="Line 240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721" name="Line 241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722" name="Line 242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  <p:grpSp>
        <p:nvGrpSpPr>
          <p:cNvPr id="20639" name="Group 243"/>
          <p:cNvGrpSpPr>
            <a:grpSpLocks/>
          </p:cNvGrpSpPr>
          <p:nvPr/>
        </p:nvGrpSpPr>
        <p:grpSpPr bwMode="auto">
          <a:xfrm>
            <a:off x="8759827" y="5013325"/>
            <a:ext cx="182563" cy="508000"/>
            <a:chOff x="761" y="2789"/>
            <a:chExt cx="390" cy="969"/>
          </a:xfrm>
        </p:grpSpPr>
        <p:sp>
          <p:nvSpPr>
            <p:cNvPr id="20724" name="Oval 244"/>
            <p:cNvSpPr>
              <a:spLocks noChangeArrowheads="1"/>
            </p:cNvSpPr>
            <p:nvPr/>
          </p:nvSpPr>
          <p:spPr bwMode="auto">
            <a:xfrm>
              <a:off x="815" y="2789"/>
              <a:ext cx="288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8425" tIns="49212" rIns="98425" bIns="49212" anchor="ctr"/>
            <a:lstStyle/>
            <a:p>
              <a:endParaRPr lang="ru-RU"/>
            </a:p>
          </p:txBody>
        </p:sp>
        <p:sp>
          <p:nvSpPr>
            <p:cNvPr id="20725" name="Line 245"/>
            <p:cNvSpPr>
              <a:spLocks noChangeShapeType="1"/>
            </p:cNvSpPr>
            <p:nvPr/>
          </p:nvSpPr>
          <p:spPr bwMode="auto">
            <a:xfrm>
              <a:off x="959" y="3077"/>
              <a:ext cx="0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726" name="Line 246"/>
            <p:cNvSpPr>
              <a:spLocks noChangeShapeType="1"/>
            </p:cNvSpPr>
            <p:nvPr/>
          </p:nvSpPr>
          <p:spPr bwMode="auto">
            <a:xfrm flipH="1">
              <a:off x="791" y="3464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727" name="Line 247"/>
            <p:cNvSpPr>
              <a:spLocks noChangeShapeType="1"/>
            </p:cNvSpPr>
            <p:nvPr/>
          </p:nvSpPr>
          <p:spPr bwMode="auto">
            <a:xfrm>
              <a:off x="959" y="3476"/>
              <a:ext cx="168" cy="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728" name="Line 248"/>
            <p:cNvSpPr>
              <a:spLocks noChangeShapeType="1"/>
            </p:cNvSpPr>
            <p:nvPr/>
          </p:nvSpPr>
          <p:spPr bwMode="auto">
            <a:xfrm flipH="1">
              <a:off x="761" y="3143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  <p:sp>
          <p:nvSpPr>
            <p:cNvPr id="20729" name="Line 249"/>
            <p:cNvSpPr>
              <a:spLocks noChangeShapeType="1"/>
            </p:cNvSpPr>
            <p:nvPr/>
          </p:nvSpPr>
          <p:spPr bwMode="auto">
            <a:xfrm>
              <a:off x="959" y="3137"/>
              <a:ext cx="1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8425" tIns="49212" rIns="98425" bIns="49212"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70A81-9DFD-42BD-9335-7A34E7C2D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676" y="365126"/>
            <a:ext cx="6924675" cy="155170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Вакцинация при сопутствующих заболеваниях вакциной 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 err="1">
                <a:solidFill>
                  <a:srgbClr val="FF0000"/>
                </a:solidFill>
              </a:rPr>
              <a:t>Гам-КОВИД-Вак</a:t>
            </a:r>
            <a:br>
              <a:rPr lang="ru-RU" sz="2800" b="1" dirty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5D9B06-A22C-441B-88BB-0BE0C434C21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847529" y="1774826"/>
            <a:ext cx="8650163" cy="508317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 Лица с иммунодефицитом </a:t>
            </a:r>
            <a:r>
              <a:rPr lang="ru-RU" dirty="0">
                <a:effectLst/>
                <a:latin typeface="Courier New" panose="02070309020205020404" pitchFamily="49" charset="0"/>
              </a:rPr>
              <a:t>- </a:t>
            </a:r>
            <a:r>
              <a:rPr lang="ru-RU" dirty="0">
                <a:effectLst/>
                <a:latin typeface="Arial" panose="020B0604020202020204" pitchFamily="34" charset="0"/>
              </a:rPr>
              <a:t>вакцинация остается выбором с меньшим риском, чем заболевание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 Вакцинация пациентов со злокачественными новообразованиями</a:t>
            </a:r>
            <a:r>
              <a:rPr lang="ru-RU" dirty="0">
                <a:effectLst/>
                <a:latin typeface="Courier New" panose="02070309020205020404" pitchFamily="49" charset="0"/>
              </a:rPr>
              <a:t>-</a:t>
            </a:r>
            <a:r>
              <a:rPr lang="ru-RU" dirty="0">
                <a:effectLst/>
                <a:latin typeface="Arial" panose="020B0604020202020204" pitchFamily="34" charset="0"/>
              </a:rPr>
              <a:t>проводится после оценки пользы и риска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 Аутоиммунные заболевания – в связи с высоким риском заболеваемости и смертности вакцинацию можно считать оправданной с точки зрения оценки рисков и пользы.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 Заболевания печени</a:t>
            </a:r>
            <a:r>
              <a:rPr lang="ru-RU" dirty="0">
                <a:effectLst/>
                <a:latin typeface="Courier New" panose="02070309020205020404" pitchFamily="49" charset="0"/>
              </a:rPr>
              <a:t>-</a:t>
            </a:r>
            <a:r>
              <a:rPr lang="ru-RU" dirty="0">
                <a:effectLst/>
                <a:latin typeface="Arial" panose="020B0604020202020204" pitchFamily="34" charset="0"/>
              </a:rPr>
              <a:t>вакцинацию можно считать оправданной с точки зрения оценки рисков и пользы.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 Заболевания почек -вакцинацию можно считать оправданной с точки зрения оценки рисков и пользы.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 Заболевания легких, астма и ХОБЛ – несмотря на снижения эффективности вакцинации в целом (влияние гормональной терапии на иммунную систему), рекомендуется вакцинировать пациентов с заболеваниями легких в связи с высоким риском заболеваемости и смертности 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 Болезни сердца, инсульт или другие сердечно-сосудистые заболевания - вакцинацию можно считать оправданной с точки зрения оценки рисков и пользы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 Пациенты с диабетом и метаболическим синдромом </a:t>
            </a:r>
            <a:r>
              <a:rPr lang="ru-RU" dirty="0">
                <a:effectLst/>
                <a:latin typeface="Courier New" panose="02070309020205020404" pitchFamily="49" charset="0"/>
              </a:rPr>
              <a:t>-</a:t>
            </a:r>
            <a:r>
              <a:rPr lang="ru-RU" dirty="0">
                <a:effectLst/>
                <a:latin typeface="Arial" panose="020B0604020202020204" pitchFamily="34" charset="0"/>
              </a:rPr>
              <a:t>вакцинацию можно считать оправданной с точки зрения оценки рисков и пользы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 Аллергические реакции – вакцинация с использованием антигистаминных препаратов</a:t>
            </a:r>
          </a:p>
          <a:p>
            <a:endParaRPr lang="ru-RU" dirty="0"/>
          </a:p>
        </p:txBody>
      </p:sp>
      <p:pic>
        <p:nvPicPr>
          <p:cNvPr id="4" name="Picture 2" descr="Emblem of Ministry of Health of Russia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8849" y="173040"/>
            <a:ext cx="970076" cy="1426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4633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4F0C3-B529-4AA2-A2C8-7F397B584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624" y="476673"/>
            <a:ext cx="7315200" cy="1325563"/>
          </a:xfrm>
        </p:spPr>
        <p:txBody>
          <a:bodyPr>
            <a:noAutofit/>
          </a:bodyPr>
          <a:lstStyle/>
          <a:p>
            <a:pPr algn="ctr"/>
            <a:br>
              <a:rPr lang="ru-RU" sz="3600" dirty="0">
                <a:latin typeface="Arial" panose="020B0604020202020204" pitchFamily="34" charset="0"/>
              </a:rPr>
            </a:br>
            <a:r>
              <a:rPr lang="ru-RU" sz="2400" b="1" dirty="0">
                <a:solidFill>
                  <a:srgbClr val="FF0000"/>
                </a:solidFill>
              </a:rPr>
              <a:t>Не рекомендованные лекарственные препараты при вакцинации вакциной 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 err="1">
                <a:solidFill>
                  <a:srgbClr val="FF0000"/>
                </a:solidFill>
              </a:rPr>
              <a:t>Гам-КОВИД-Вак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br>
              <a:rPr lang="ru-RU" sz="3200" b="1" dirty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56C24F-DC06-497D-92A9-020F6E42A23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919536" y="1988841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 Препараты для терапии рассеянного склероза (</a:t>
            </a:r>
            <a:r>
              <a:rPr lang="ru-RU" dirty="0" err="1">
                <a:effectLst/>
                <a:latin typeface="Arial" panose="020B0604020202020204" pitchFamily="34" charset="0"/>
              </a:rPr>
              <a:t>диметилфумарат</a:t>
            </a:r>
            <a:r>
              <a:rPr lang="ru-RU" dirty="0">
                <a:effectLst/>
                <a:latin typeface="Arial" panose="020B0604020202020204" pitchFamily="34" charset="0"/>
              </a:rPr>
              <a:t>, </a:t>
            </a:r>
            <a:r>
              <a:rPr lang="ru-RU" dirty="0" err="1">
                <a:effectLst/>
                <a:latin typeface="Arial" panose="020B0604020202020204" pitchFamily="34" charset="0"/>
              </a:rPr>
              <a:t>финголимод</a:t>
            </a:r>
            <a:r>
              <a:rPr lang="ru-RU" dirty="0">
                <a:effectLst/>
                <a:latin typeface="Arial" panose="020B0604020202020204" pitchFamily="34" charset="0"/>
              </a:rPr>
              <a:t>, </a:t>
            </a:r>
            <a:r>
              <a:rPr lang="ru-RU" dirty="0" err="1">
                <a:effectLst/>
                <a:latin typeface="Arial" panose="020B0604020202020204" pitchFamily="34" charset="0"/>
              </a:rPr>
              <a:t>озанимод</a:t>
            </a:r>
            <a:r>
              <a:rPr lang="ru-RU" dirty="0">
                <a:effectLst/>
                <a:latin typeface="Arial" panose="020B0604020202020204" pitchFamily="34" charset="0"/>
              </a:rPr>
              <a:t> и др.)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 </a:t>
            </a:r>
            <a:r>
              <a:rPr lang="ru-RU" dirty="0" err="1">
                <a:effectLst/>
                <a:latin typeface="Arial" panose="020B0604020202020204" pitchFamily="34" charset="0"/>
              </a:rPr>
              <a:t>Моноклональные</a:t>
            </a:r>
            <a:r>
              <a:rPr lang="ru-RU" dirty="0">
                <a:effectLst/>
                <a:latin typeface="Arial" panose="020B0604020202020204" pitchFamily="34" charset="0"/>
              </a:rPr>
              <a:t> антитела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 Кортикостероиды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 Кортикотропин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 Противоопухолевые препараты(</a:t>
            </a:r>
            <a:r>
              <a:rPr lang="ru-RU" dirty="0" err="1">
                <a:effectLst/>
                <a:latin typeface="Arial" panose="020B0604020202020204" pitchFamily="34" charset="0"/>
              </a:rPr>
              <a:t>цитостатики</a:t>
            </a:r>
            <a:r>
              <a:rPr lang="ru-RU" dirty="0">
                <a:effectLst/>
                <a:latin typeface="Arial" panose="020B0604020202020204" pitchFamily="34" charset="0"/>
              </a:rPr>
              <a:t> и </a:t>
            </a:r>
            <a:r>
              <a:rPr lang="ru-RU" dirty="0" err="1">
                <a:effectLst/>
                <a:latin typeface="Arial" panose="020B0604020202020204" pitchFamily="34" charset="0"/>
              </a:rPr>
              <a:t>таргетные</a:t>
            </a:r>
            <a:r>
              <a:rPr lang="ru-RU" dirty="0">
                <a:effectLst/>
                <a:latin typeface="Arial" panose="020B0604020202020204" pitchFamily="34" charset="0"/>
              </a:rPr>
              <a:t> препараты)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 Иммуноглобулины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 Интерлейкины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 Рентген-контрастные вещества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 Лекарственные средства, </a:t>
            </a:r>
            <a:r>
              <a:rPr lang="ru-RU" dirty="0" err="1">
                <a:effectLst/>
                <a:latin typeface="Arial" panose="020B0604020202020204" pitchFamily="34" charset="0"/>
              </a:rPr>
              <a:t>метаболизирующиеся</a:t>
            </a:r>
            <a:r>
              <a:rPr lang="ru-RU" dirty="0">
                <a:effectLst/>
                <a:latin typeface="Arial" panose="020B0604020202020204" pitchFamily="34" charset="0"/>
              </a:rPr>
              <a:t> системой CYP450</a:t>
            </a:r>
          </a:p>
          <a:p>
            <a:pPr marL="0" indent="0">
              <a:buNone/>
            </a:pPr>
            <a:endParaRPr lang="ru-RU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Перерыв между окончанием приема препаратов и вакцинацией не менее 30 дней 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" panose="020B0604020202020204" pitchFamily="34" charset="0"/>
              </a:rPr>
              <a:t>и 30 дней после введения   первого компонента</a:t>
            </a:r>
          </a:p>
          <a:p>
            <a:endParaRPr lang="ru-RU" dirty="0"/>
          </a:p>
        </p:txBody>
      </p:sp>
      <p:pic>
        <p:nvPicPr>
          <p:cNvPr id="4" name="Picture 2" descr="Emblem of Ministry of Health of Russia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8850" y="173040"/>
            <a:ext cx="884351" cy="12999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5087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AutoShape 8" descr="data:image/png;base64,iVBORw0KGgoAAAANSUhEUgAAAGwAAACYCAYAAAABZQzCAAAgAElEQVR4Xu1dB3yV1dl/svfemyw2Ye/hYKuooFUr1lFHqx3aqtWvar/P1mq/OjqsoxTbirNuEREVkCF7EyAhZJK9B5k36/v/z80LN3ffQAL45eGXH8m9533PeM559vMcp4aGhm4ZhItmBZwGEXbR4EoNdBBhFxe+BhF2keHLFGHffPONlJWViZOTk7S2tsqtt94qzs7OF9u8Lq7xNp0S6e4ScfMQ8fC0OnYTkrh+/Xr5+OOPJTAwUB566CFZt26dHDlyRMaOHSvl5eUSGhoqNTU1cvfdd8vGjRtlzZo10t3dLSNGjJDs7Gzx9fVVSP7ss8+ktrZWJk+eLMeOHVMbYN68ebJ582b1+aJFiyQzM1O2b98uaWlpalMkJyer76dNmyaffPKJjBs3Tu68807ZvXu3rF69WgICAuSmm26StWvXCnivJCUlqclxgy1YsEC2bt2qnuU42Affxw0YHh6u+tuwYYNMmjRJvv76a/Hx8ZFhw4aJq6urVFdXS2RkpBw9elT8/PyksbFRvb+qqkoWLlwoV111Vf9sgNpKcd28Wpzzs0Q6O0Q8vaRjwhzpwo8lxJlFGJHW1dUlv/jFL+TQoUNy+PBhOXUKuwBA5D355JNqkYksnU4nlZWV0tTUpBaIyHRzc1OLMGfOHNmyZYtCKP++7rrrFEK0z4kkLiY3Ql1dnXrWxcVFHnvsMVm5cqVqz3d+8cUX8vnnn6v33nbbbXLgwAHJyMgQf39/2bZtm9xwww1qM7z55psyc+ZMycrKkpKSEvU+bhQ+R9Aoxq5du9Qm4mbiOzj+2NhYNR/2n5iYKKWlpdLS0qLeu3Tp0nOPsOoycX/9OcnOrZCkuXOkpNNboqpzxC33KJA2WzqW3inibnrazCKMO5YnicjhJLnjCPwsKipKcnJy5MEHH1S7V0MY2+Tn56vFufnmm9UJIdKHDh2q2nMnc/JcfH6ekJCgTmhERIR0dHSo08O2XKgf//jHJgj79NNP1amYP3++fPnll6pfPsuTkZeXp07QqlWr1AnhGNgf31dcXKz64ynhcykpKbJnzx61gYhc/s7NNnXqVNm/f786qUVFRdLZ2Snx8fHi6ekp11577blFGE6T26rnxGX/Vtlz5cPyabGX+Hq7S7C/p1zlXSTR61aK7oafSNdEnDQjsCklcjHb29vFy8vL6qA1BHFh3N3dFRI4aQ8P0GUD0D7nKeHGuOKKKxRy7rvvPrsXhTufJ4H9GAMX/5133pG77rrL4vvYhvPReDNJM6kIT+qAQE2leLz8hJR4hElAcYa8Upsiz1UmSWiIr/zq1kmyLPMt8QnwF91NP8Up671+NhFm7wR4wkh+eAoGwfoKOBVmi/vffysnrvuVPP32EVleu17i3Vrk3uI0mX71pTK3LV0uC2+XtsU3i/gG9HqZQwgjGXr99dclNzdXkaKrr75a/v3vfyuSQn5w/Phx+eEPfyg7d+5UZJTkjUgkj2L7e+65R4KCgqS5uVnxG56w+++/X1599VXF5LnDKdx856GyVJ2wrMnL5LmjXvLOl8fl5tAKeSr4kLSMniFx4b7i1AGEkY959KZsJggj33r//fdP85wPPvhAkTfyFdLzt99+W0mP6enpShojaaIQwUUnT4mLi1OCyty5c5WESZ5CvrNv3z6Jjo5WPIKkkvyO7yZ/oEBBibCgoEDuuOOO7zy+RNcm7q89LeVltfJW6nJp6nSRLQeK5f6rU2T63jclPCFW2iLjpOuSq23zMO58ngaejpiYGCUptbW1ybJly5Tw8N5778nDDz8shYWFQmmLSCTzfuWVV5RQQV5G4YSCx2uvvXYaYQcPHlQ8g8yeSKOQQSHh5z//ueI55Glk/Lfccst3H2GYoVP+cXF+88/iAgpUOWmxFHZ4yxinCvGsLpFOTx/RXbFcxMfPNsJ27NihFp2LS12L4rOGMJKyF198UZE7fk+xmwjmKaMeRqQ++uijSmIjieSpI0mkeE0k3nvvvRISEqIGwQ1BhD3yyCPy1VdfKTLK08UT+v8FnE5mi+umT8WFwpMSoJylw9lFOuZdD97lb3YZzPIwIohIoGhsDBSRybMoXBBp5GuUIgeFjT5uM/AqaYbaxP8pEfoAUdjklsAhoaOPQxp87ByuwCDCzuFiDsSrnH7w+rpBB+ZArPQ56mMQYedoIQfqNYMIG6iVPkf9DCLsHC3kQL3GOsLgFhlbnS2xDWVS7Bsu6aEp0gk9YSCgvbVFStL3iXdwqPiEhImLqxukXWflqumCCNyJH2cXV3GBZb4DaoiTizPawOisaxUn/KNu000VpLpS/CNjxM3LeyCGfbqP1FB/pYPaC+WnmqW+tV3cXZwkNdhXjlbq3VnGYBVhd6V/IOMLD8KU1IHFcZGT0aPk2bHfl24HBmLvgI3btTTUSWn6XmlrPCW1J3PFHVq/kzN8W1j4ro5OhSgd9BcXeGkbyorwva9CoBN0w7bGBgmMSZDWhnogrVOSZy+Q4ITkvg6lT8/9ack0ccMmshfe2H9Cdp2slEhfD1mYECKvHy1xDGH++enyh+zV0tXWLO0dOuVTkjGT5MmkZdLg3Nvkb++g+tqupa5GnHHCPHzhDa4qhzu9W3zDIuVUeYl495y+vr67v56zhTAdNp276xlqpSEsxMtdFqZEytvpJ+1HWGxNviw8vkFGtFaIV3yidFVXiS44SOrGTpe/t8ZLRaepBaS/Jn6xvldDWEdnl7jacdI0hPl5AmEjEuSDAyfsR9iS9M8kpr5YAly6JPzyedIVFCIeyRNAjrxkY2G9vJ9ROqDr6IGdGOTtIWUNzaf7JXfoDwXS8L0aB9L6caRP4xPW1dUNU55lnqYhLNDLQxaPHCLv7DtuP8KuPvSxhDTXyhdpS+SXcW3iFpMqgWkzlX3xT1/vlgOltQOCsLzqOiGyxsWES2wQXP/YqcHenkBUt9S36MCgYcvEDvb1cJN2/O/p5iIN+NzL3VUKahrEx91NuGPb2jsl1NdLXLBgJEVcuE4sIIF/8wSwnxMVdRIV4KPex5NR2dgi4X56YaULZLhZ16764TtdwSspKBwsqjS7FrZIovFDGsJi0P+VoxNlxbYj9iNsSsEeSanJk5Kl90mKNEi8U6N4p0yQDTll8kVu1YAgi50U1jaohQz3M+/F9sPCnmprx+JBGMFmamlH5JEN8HJzVchoJ0+2E7R+2Jy/E+HcMNaACINMqza5PaAhbGh4oFw1Okle2LjffoSFNVbLCE8EioycCNdKq/h7ekg1dtuu4hp7+h5sgxUgwgQSKgOCqIpYAn5Hr4eGsHGxYXJNWpI8uXaX/Qhjy+mJkUJ6Sl1C6T742XyiWFpBQgYKOnAKSPW9QdpImk616qSupc38RPCp4bKQrDWBhBmvlTGP6g8+yAESYd2MNbQDGEykIWxOSowsG5siD3y42TGEzR8WqxRV0nc9whCw2dAkh4odJ4ntLU1S98UbUnA8Q9yx44ZMniV+s69WOpM12HeyTHyw8HOSYyUxNEDxljZsGCKBvCfE11ORJm/wLD8Pd4WgRpBI8i6qiuRjRDTbcuP5g/c0AOnkhWxffgrRUxgPeR/nVQUqcq6ACHNCNK9Sh6yAFjepIezWKSNk3vB4+el736ixGoNFxXnBsDjFH4J89MGM7YjDgGdNvs40rx9YG1SCc4tMLN8nR/OLZOWaTarp0KW3ScS46VYn04ZYEmcGghrwAfIrIoSI00479Rk3IJ8Iu1Cgr0LHf18xVZJDA+XP3+yX/YWmAo1lhA2PA5K61e7jLuACUQDYlltik+EaLhols4eS3cSnMluKK2vllqdeUV8nLlgmsTMX2LW+kf7eEoGTop0WkjGeFpLpuuY2dQp5anjy2F8tPuP3JKmEJp46tOH4j5RUSz5OXn9DXxC2t7BKVtw8T83ls/Rced+MLmYRYXNBEim6Nrd1iB+07xZdh0LeAYixhvqQrYmPjgqRh+ZOkKaKYmnK3CMV5aVy+/++JknL7xdvWCv6AhTnefJ4woiETiDGXimxL/315Zm+IKyovlmeuWaW6u4wSPRzG/aZdG0RYTMhdHiTcWN3BkD4ID2F+AFaX61Ipb0QAGT/9bpLYNPrkKotH0trS7P8955K6Uz6bscf9gVhzR1d8vC8SWppS+ob5dFPt9mPsPExIRIV6Ce1Ta0SACsDpSsqjUdKq3DCHGPOt46KklhfMPfCw+LZ0SovFznJMQlW0p81IN/kSSLP8gWJO5dCgbHVwtiqYe+GNG7X0Nom6cUVIM9Q5BHEtHziMPnprDE2LfcUOtzd3OXumaPVK9ugU979zgb7ETYmMkjiQgKkFQ+SmXtDmqIFgRJjFiwC+dX1AhZnN5DfXOZUIp8UNsmaUp3EwXJxaWqC1ec1KXHu0HhJAiMmkDdRAtQsFdxEFPXD/bykGpuLC09LBL8nPyM/0GHnFmPHhkCAoqRJSVIT90kB+A5uDKoNbE/JuKSuSSLAO0lyOf8A6KI6bKCd+WWqnTmobW6VTVkFmFectEBgyqqoVet3eXKMrLjxcpNH2tt1Kqi2A2N9dc8JSYuNgEifrD6j/nbffzaqsRqCWZJIk1cQBhgd5Kv4GJk+rQjN4GPU9D1gLSisPSWt+LsA/9M8ZAtoZvo2p6hXs/nDh+DdvhYfVWYkLKRmPDU8FRyHNhlt37AtEdAKU5Q9Vg92rFkxqBrQ3meoZzpqFfk6Iw9jdZIfTh8Ds1azbNixW0JKs+RkaLKsuu9mmRQX3muuNEoQoSv25kgBNsgtk4fLRIRpM3QwODhY/mfdHmy0JtsI08iDtkALRsRjt+p1pr0F5WqXu7s6yxCcQE8MsKalXTLKaiA9YgDYzcbAU/n50RxIb63KNaKOCP4fFRUmE+JtCx5xgb44YQFqY9Cs5A+kqJ2P3ccF5mmi4MFTSyRybMfLayWvuv+lQcO5fnTwOGydHuJTj8THkkzxb6yUAOz+fL9IcZqyUP50be/0IR3iOd86mCtN2GCEH0wZLtGdjVJRUaESE59af0AdDJsnLAA8IwyniqSAx39OauzpZ/adrFBGT+pDXETu5GLsDpI8S0BErk7P1iOL0IOwaPDIucOG2DqcVr939BScVWc2Hv7kcJak5e8UX5j2op07xd+pS4JhSsxsd5ZNyZfKxNGj4XWwnBLLExbUWKGSTZho8vSGA1D+7UDYEJDCYRHBMFw6q1Nh2MkhKHPFsHgYAknRpPhwZd3m7zlV9b2+zyqrgDe1AowH9NilR9AAUw7y8YahM6U/13BA370rr1j8s3ZJaM1JQYCCzHHXSXa7k1R3OcvJwDgpGzpd5qTEWxzTzZOGSUhTpULYkiVL5JmNB+1D2KiIQEnoYfI1TS0S7HMm5SW7tFKyanojjCMYGRkMEukvpbCw/27NZvFHKLcf+CB5Q2EV3P0gm+CmQFiP9RokzBvmoevGD7c4AY2HUVDQpERKjK1MFuxxjwwoRmx01tSmk62Hj8r4E5uU8OPV3YET5iRlTlDyEYNyIPUymZ42Sq2LOSDCYjpPqQxQZgT9cdNhE7JuVugYFx0CgUOfOZEBywAVZ54cTwgbdch1zqw2RRjbEjlF1bWy6Xi+NHUZOOt4spzhpablgQgjacQJc0EMxs2TRynpjRKeMRhKiUPDg5RLhP4wSnUEnn76uWiFoXRHYUNvyqJjoxtqQKuSHmn5IB8lf0vEpiIloKJNXtyJcRD5JOnkjzRz8f20Qw4J9ldzJgXnd80g/xTCyD/Z5nCJqf1xW06hhGbtlJF1BeLj0ikxzt3w0DtLF16ywz9RaoZOkxlJZ1iM4ZxvmjhUJkPo0FKI//jNYcmFNG4IZhE2ETpYBPgL4SRoaAyYPm3hFD9Lauokw0JEj/biJugiGSXlcrLuFBgqFhduBvUDY7IgNkP7nSavn8yZII8vmiLPw/9jbEGhHsY2XCQNuCmIIG8spKbAO+IP095jy3ts7p38jMB1sAT1UDF2I3duZvYmSXOHOgGDfR02b123C1bQSQ4Mu1wuSRtpVgclwqZHB6rEEiKNJyzXiL2YRdjk2FAJC/BVklcFBIwo/E7gLi0AeTtW0RvrlgbfBqElu7xKDkKRVFZrIouni8jD6eLv/7VwGkxXk+RZmGGK6/TJ7xc7bD5RINFZ2yW6vkQau/VI7sR8a8OTpSJyqPh4+8iUIdEm07xxwlCZEROocrfpI3t20yHJrrTjhE2ND5MQeHl1wHIjbImMp9Bi7ApxRNOROWgvnADP21mAkC0tnpE+Iv6utN8O+a/FMy0irAgnlOQnAaTJF7yrAqRMOxm2TgjH11d+Z8+7rc2ffP/gkXQZlf2tdCBWsiYyVSGrixsWQLvsopFJJtaP2clRQhWmHevOVK+tOaVSZLSJTU4YB0uEBfnqlWUumKaDsbNSvOCAHT4xns59eYVyXNFgkDR1sogsnCwtrhG87ddXzJZfXj5Bnt+w32RwuTjNnuh/WGSITIwLU74rWhuowJNPcWz8n3EcVK4p4ufgGSKYwL9JPjVeR/7GvwmMzwiBMEVeRH5XeapFArEx2YZ2PJqV9hVCsu0jbAAf968vk2b/MOkmNekBTj0pBFakINOEvRYozB8cRJGVHrhrxhiMtzf5NUGYG+j0RJDEQEymDUowzVGGUAkSuYciuhWoamiEgl0slc0w4WCELt165fb0ydKeBRJ/NX+q/AII+/u36SbqgGEX3EhEDu2Pxl5nc3ZAJaX18Dt3CBidPXEcenOVffEffcSVeqwCztHdoCy+kIQJTI1NCA4Q6p6GPNmwjxaYqj44YICw6WnSZmRFMkGYBxaFhl9/b4jymLXxy8lUt+WaD3MjT+buXns4U/Yi/sMVJyi6pUoaxVVqfELNZhY+OHey3H/peHkXYV3pkEjNAU1jUxIilRmH+40nnw5LngiOh9IfTwu/1wfItCnE0kPOMAd6G2gV4e7mqeTeoauIp2s3bYMOeB8cQeLu/BJItp2QNgMlCiY4a2FufK+TdMmq3cdUF1z326aONjH7mSDMGxNJiwqGKO+pyIxxfDityBuyetsE2QHj2COaK6SlKFfKiwvlUJefJOkQ197VLlhGOeATJwWeyG9W5BA//B9S40PzpsiPZqXJumP52JGI6jUDhh7lC8my4Qjy7G0LtU0BN5U5WdQEYT4gI7TU+0K5cwcPMAbypg3HC01E26YvVokzQrqtQaszdr17oNS7ekmLC2wBsHrcsHCu3D51pOwBsjZnF9s7r/+37UwQ5g+rwkhYOnyAMFrljYHkaGdeWS9reDcEgda1/3J4EV1Tx4nb8ElCDZ/K7Rc4ZYNgfQVMEEbmGOLjLrGeTjLVV88zpB3Rv5CaMltd5UCji2L6hspjN5hl67pVp3vq8gJjDYkUD2SUTBs9HIWvUNcJz9Oy4YZ6gO7QQ/jDvwmxsF2eqKwDw4WBuB9BL2EyehfZLxSGLqA6kByLPtrLwEJkZi0shgjM826UBb56RVaHDBZ3D2/5V12gZOhMrc3dbS3S+tVbZ14/YhoihUdDKUZ5O0hJtph6IExfJ6AgrtiWfs7RRWWfXuBaun6MIoMp4hOBmqh/zjt38IUUiGID/fGD1CoLiLOIsB8F1kgyrM2ccDuS5NxR8+ipqjBp6DINPe5G3GHr+nfU8Ni+IzJRhs+/RulXD3281eawpydGyXhEvL689bDNto40YNRUYW29TYTQyExdzQEHuiPDcLhtJIwWwyJCzCLNIsIeC6lQ2SsdcLIxka7FyU1+W0WPqemR7WpqkLaN76mB0b3d5uYll9/zSxUQSYXYFgyDYfd7E1LlqXW7bTXt9T1HMiY6WMZGh0lyWIAKhSPf5e4kAn763kYT46mlDi40pKWGBcOGa6Z0kaWyD08AYX5AGN3YHuA7WW3usrI+2Ox8u07VStumD9V3NFqyxNFNv3lWEsKC5N879XqFNaDF/dcLJssvP9piq6n6nl7dm2EoHR8XAd5qPtnggQ++ke15JTCe1ilLuwbUE8d01MlPKs7ErhdAcn0haqYij4bRtuGw9lCNKIDLaKCBxu3JCdEmp8ziCftZUJXEuWHxkT/sjSKVm5p8ZG2TKcY5ka76amlDCBuBZYxYUOy+J/9X2ty9Zc2RPJtzpfXhH9+fJ3e+9bVVshSG0OyfXzJW4mExsMacT2KBr1/5mer3h8mBkux3phDm/xyqEB+EEDw8Cop8DxyqbZX3ChoUOa9ALIbmGJ8/PEGFQdBKr4X7sV+qNrTc0E/HSC4KM1TOac6imauotlGlLdEzz8/ZnieYwazUrxogtNFtw81AqftAUQXiEE2jfKcNiVHtDMEiwm7xr5U0zzapg/E30MNV3qkPkANt5quSGiKMdar48/gfnpMjjd2yI8++5L8Xv3epPL5mu8Wo4suiUPx57nS7JLvnN+yV/+zXJ8Ql4UTdOV0fOrYNHuG1xwrU7zeOH4p4kgj1+3NoTx8ZgSERWsh3IpBFpKTD70WgFMdIKkqYzOihMNMJ7HYifMzdzVkZdTVjLQUIWiv4PJFbBYMwgTH9qh84O+mPI5LZH/mtsfAzFRZ92k/tQtiVvg1yiXezFKKfOODp+eoQKe80H0fY1VAjbZs/Uu9lUIyuuUn+/LeX5MOcahUSZw88eeU0eX1nhgnP8dC1yLF/PyeBKNfHuor2wK2rvpDMcn1q1AOXTZDh4XpSTgfotOfeRjpPsjw2f7Iyb8FeJKOf+J7MGPUj1YaWnFqcgBi4lIbDi07JcgJILx2chxD1PBKRzJrhmLZNOl75N08LTWUkv3Q60ixG5PCEhYHkE2nVQFogHLAMuSD/3XeyXMLgYOUmYVhFnoGzkqd6emKcCtWzC2GXQaxf5HNKDrW4y2ivdnm8EoM2I3DwZb14mG+wNJfky1tvvS2/+yZdTd4euP/SccpGuReT0MC3Cy735x9DuT99IAoLKrOMny247h+rpRCuGcKfll0qa4/kIH7EC2awyeL00+flxgnD5J/DvcSjolCcJ82RzsdvP40wkq4aRnfZCfSAE4yfYTg5TXv0LBBC0X89TqTmLTd8PU8udUPDcEGK9ikQPIzBIkm80a9Oxnm0SFGnh8S46uSFmjCpQuVMc9AJoUPXI3RI4mhpOrJLWAX79lffF5cAfX1EW8CIIZKlLzP0JCsAFsh5dfvkgT+dsaCwvuLs2bNtvUpueX2tCuIkvHL9ZbJ46jhVj5GhY5U3PKIQ9vxVU2X86FGqzYkFQ2X+2HvV78yYodXlfAJP6/jYyF5VBrTxWETY3WNjZTxEZjdvP9HBklEDd8GekjrZdrJKqnvSRdvra6QxL0NOZR2W7sZ68cIlA13eARLg1C4v/vWvcu9Lb4ofFGh7gInYdJS+vfe4csfc0ZUpSUgfvez+35+W8l566SVVhdsWPLVuJ8LqclSzFTfNlwUTR6tYP4J2wlYuXyBJcbHq847b55w+YY3gLcbRtrb6O5ffM8J4ZFQovArmKzUgqOI5s/riZDDktJgwSQz2kzAEydAPdrSkUrIRnLmnSM+EIytQUbPH4OvZ1igeumZp8A2VyNBg+emyK+XHH2ySFq/eVaEtTW5WUowsBNKeWLNNVk9wk8nR+ucefvlt+TZd7yN6+eWXZfHixTbX5zj41w/Axwh/vGaO/M/n2yTAx0M+vvtacfnZC+qErUxA7PtuxK5PvUxk1QunETY1Okg5TVugCbyJePeBAkqolBjNkUzDMVhE2EAN1Lifu5P95fEUZ72nANLYZ3sz5emVeivKf1BvmKVp7YHb/vWZZFY1yK1TRoLp6ysBUOReuT1dIeSmiQiv6+HnDDT65HC2TIkJlgen94Tdoe9nt2fKK9uP2tPdgLW5oBDG2KjSXy0VN5Qp6sZu60Jc+o6tm+XnPXxsPe5O0e5bsbZCtLZsP3RUnt5+HGHk1l0+2nuiIa39Zs4oCYJdUwMnGKeTn33falTzgGGqp6MLCmEfLkmT+TOQzA3ywJ/WQxslB6XWl//uZTVcivUjRoy0uUYNqDFF3lTV2iFPbj5iE2kMfHl81nAJhF5kDH/bfUJe2HrujdI2J2GhwQWFsJpfXy+ufmdE2daMHZJ5+IDc+vtX1fD/AkHGnpuGCk+eVBYX1shogPt/Y165fIUaI5qwpK1FHETn66FAz4gKkE54HMxZTxp0nTLuxU/7ur7n/LkLBmEPTh8mv1kyp9eidaCG+wvP/lHeXLtRTXzixIny7n/+Y/U+M5rFiDDmVxnee0bFdQP0vH8fKlDWiXEQqF6+aZ6KkuLNFY2IaDZXRZz93v7RdtkCp+2FABcMwkp+Nl98oxNPrwlJInnRsquvkvyiM6Xo7n/gAfkZLicwB2xfhAsQaAw0Pi0MZP04o0jeww9h1a2LJRVeAkIprq5qQi1+nkhzlWsOIXB26Rum2ZDnA4EXDMKqf3WtuAXpE96UTw0KrK68QKZfscxkXVb84x9y+eVzTT7n/S11tabVejTkP7srWw6W1qgMyWeuPqOAV1aUS329PsLW3I1JjQj3S/vLJ33CTyhUogcRFcZEw/cPZss3Zxm3clYIS0JiwS8vGSfbESr29v4z8XSOzozO1brf3iFOiIxVRVxwGrpaGqVky2pZ8uizJq/jHWBf4C4wY6jA5Ts0PBuDeh9k+DtW70ZUbae8cdvi0ym4bMvL7MpxUwVJqIrlN6O0Jr/wkUlVHXvmSW86/XTjQYIJ71ooq2fPu9jmrBBGE8oiOClpdX59T6a9fZq0+9G4WHl6/gRxQlI203J0ZfnSih+6Fq565DllZTGGzz5fq65E1IAnsqzkTNSV8pRD8CCySOaKO1zlkc93CPOlf3vVzF6vY5u8nGzF9/iM8Z1nbHw2fGwKcueuhFHghU0HYU+0T82wtJhnhTC+9AoUY6Q1+mwQ9vqlQ2Sm65kgUlqo3XHaGHiZfTRDHnvtQyluow/qjCNyxcrX5JJLLjk9r1M95JB8jCdE42FEpC8qmX5wvETe3JMhb952xUiOc/MAABr+SURBVOlQbsNFIcJIDokwgnYNo9bmH/ty5BkkJzgKsbD6r7jhUljwG2RjdpF8dDjX0Vf0an/eEcZTum2ar4QoY4S+spmrUcm6oNXvig5ka32Xv3zZ4iKbM7LlX6vekHGBeMgfakBwmLreqhAx8ayPRSXYCwGxGoSERcjPPtqsglueWGxaLoknrCA3W93UxN+ZFM7fDWFDfpXcv3q7yhE7n3DWCDubwVOknjssQV6MOgVbn/nwLveTeeK/XS/Wa9CEIFS3sGhxB9lsD8ddW4uXywsN/pLbkw/MAjAxKHZ8WUKo8ml5BYbI0pWr5V/LF6nEdWNgEerC/DxFCnkyzZ2y/RWnVGmGjccLzqvl47wijAtHNO2eFYTdb+q6cUFx5sD1n+G2ujO7Wqs9yBoXej3LSVaMu0H2ho8wQcTI8AC5d/ZYpDuVo+REsTy6YIrZ/cVAozKEl6vTTTc/+B+FFw2BfGjNiVKcsB3nPbLqvCOMi/HZ5ACZFGHkCkeJo8D1uKaXl1IbQQcEk46eWoTdcOf8bPaD0mUmKHQB+OvVY5Lkla0H4WVOkeiexETj97Uj0Ki6vEwhShPrSRrJ/7S/X4KJ6nkHTFT0WN85Y7Tyy00bEoW8gTIZgbQpej2Y0frRQZQ9x2eOgsMIY6zC8kkjlDucLvJyFE6m+5yuGAoFrI/xz53m69VaGtyVkd6yKqxMdKjgTdnZMzdLvA/tEWecInPQhisJu5AV4grBJDMkRd4YeaVUeQVJuBuCaJC1T6Cr/v7LxqlqCO8jvuN7cKlYgjZYR+qr9P4yQ2GDpJGnjlLm0rc3ySHocPYCc6nvmw3HaX6p8jZTkJqRFK3iQxg+QETaG+9i2KfDCKNr4u6ZaSo5fH8hFE6EAFyN3csd9c2JQhVd9NbeDHvndbpdm9Nmceq54t3JSs0PPkBkNePmCB8vH/kmfJRkRI6Uw2GpMhsxKF816oNk3BAZ9b/XzFZha82q2IqLSmCnFPkWVJAbUANKi0hqQwxKY221OmEkiYYmLQogbpAek5/Xx6w4AozL0ELaGZpBnm0tP9qedzuMML6UC0LfkpabzYHxlJ1NJYa6mCLxOW5abs7SJJqwyMwVbgY52zLpWtkRNUZCkLW/45SrQgRDDsajVBBtiAxDe+arPfL91FBpxR3Ke3S4Qt7JBTpZnApHc+9EbgBuoiBoSrNWSVR5DRAVlfY3fdicMfxg8giZlhgtm7BZSWVKIalyY5Sg5BDD2Rgmxxw1erEZ3MpAm4lwDjOiKqOsWkWBsVyGVgOL9R9f+day+tAnhNmzExxtc2AMopd26GMb7YF6XOvohzr6DF/44sqfSIW7v9QijPxgo7PEAQm/MhAwaivK5P3DeVKn65I7kIZKYeIVZHxqgTOkGlHebpIa5C2pIX4SCnLviYgnSoz8YRru7L+vNTuse0BtLkWloGwkc7AyEFkCo6IYr8gkD54qUh2GsnFTs5zEZVDeyT7oYWaVgJSwQNWeiGaCoTWWYhFhadGhKMkwHsyyFAW8fFSADEViVnFT9ZxYQx60ORqLw87YOWPrApEIyMoDVHpV5CzyzbJRiXQYQs0+Q/SSJbo9J9RT1hd+KE52FjaubmS9Xkh0uIulfMlyZMW4yzsNgXKkBeEFYZ5y/cxJCGhtlQIUJetCdJR7UKi8eqBQFWhhERgunqWMz2XDo2QqcqoVOYT1Y9mq9bLLQn16DYvmSB7rj5BVsJ6HIWj19i19b23DWkTYRMTisdgid048gjGJKMbYsVhVLKQc7hiGZ2lhXHRZkK/RLsjPaK7iseeOIjJpT2PCtTVGW5ZQKSFHt9tzwOCUbBVnBOu0o25w16gx4oJw8ooOF0R2uUpIAC4lSJ0ihwtLkQDuL6G4Jr4LCvXv1nwr7SjDYMmNonW8MClc5kCHI1mEgUWGPf+BXWMaiEZ2kURtRxjupqkQVY0X35CXjYB0xjg80nJ74TepvvLEAYO0JSsPNmBT6CAt6m6+S9XEIsIIlFc6gJymtIXqgh1DeBvSKwN0eDOSs5VrtWbHBcsCII3S4csIbn0GBU7MAU8IJcDjPSF1PGW2+LilBHoqpBw76xpTwrUUG2kRYSmoNcVwYsaHE2wNxtBOYRiGpT7vSW5nojilSmtQFXVSAk4csIljlqxrwQlov+FWvYXds3cYeX3KTOnw0fu7NGAU70f7MpDc0KQSDA3Bk4UwadXH4GcBYVcNi1FRv4zpsARjIWRcPSZZRfQy2omLzUVn2QiqPKRIR0AOmVHDSgZEMCOjixHkGoGUIq4p14rPMuybf1RDMGG/h8zE2uuX0kyYG1+0bGyqih8njyK2Kc2Q7lNq4udE5k7EzdP0o8RoDIjkj7HnXEAVUAN9g9n9HAwHzPBpLYTa0iLMCvaQryvXiivcK9aghWXQMdHW626BWwYWCs/eF7o1RAyXptAzDlHtXRw/NyGFAa0ERFBni3iiJhTn14BSS57YWIHIGr0XNXfXZsAhageQCrHEA8O2iRRbG9yOV5ptYhdJZKI6AxsdCWHu64D43HsjPWTpbn2+mSUgsog03byrpBvVO12NbuBrxo2ClbHj7RqGv+6UsBIUgToYBY3jOIULV+pjG+0BeizuRCVSClwMRuXpUtUPgEhKiQy148mjaE+LRx14MHUyfkdYDxullpBhrT+7EGb4Ai023xattmeS1trkJFRL/NFvLSMMXuAW6FftU2ZJ15BEccEJMwwLaHf1kLwhtsO62UF4J0hkD00nwupgupz8t74H3hB5PGkUus7W/2W8AHYhjFHAC0YMUbS6FEIEFVNKijx1lBYpQVLk1y4k4GCpi5DE0OhqiR5bQxhJalZcpSRkmJcam3i6WFJ2xGjpHDMed15CQjVyyxyLnYGiXKaha736Rfm9BNczhZBr2rtl5quf98kizygsIp5SMdOLjDe1IZm09Ls2NvI7KtGUvg3BLoRpD7CgsSIboP+GV2mc7Wmy9DyRlgmkJRohjRuhvicrpDM8SjouRfQTvNXGUuHx4FFS72k+a1TrE0EJkuyprz9VCRl+9orPbYYCkEWwwPSwCNRw7MnupFGXlbuZSMHxzYD1g3qp0hXx7h3IBh0JUkhEaG20Wyy4+SkjMO2I37M9s2je3ZepCqL1GWH9hRhbJ+3rlA6Zmf6luECpVlUBVAKc3tnJCmntS29U8SAu7r0rfeZ7x0oBKvBYA2/silTvbsmoa5Xr3lxvE1mG76IhnFYSkj3DE0MBhKXYtSLS9qxbAC+mM7hPxtIzDp0wezrurzbLoz3lmbJN4laap5dCDSqktS26RpwCg07rYtoYKl0DZL/vUKtDCvFwln/uOiofH8k/Z0MnD7skJVYl79GYwFNGAwRthqROtNZTymZ9LUfhokEYJ+aByb4R3yaT83aJT+2ZxL/2qRA8EpJMJMVWFCVb620+3YlF0DLKKuUvmw+dvlTH0cWz1Z6Is0fys/Wei4okmpsMzV9PRHXLsup0iSjPle6kVOkcPwknzMvkTrL3nYeqkhUE8h7WGv42t1jdHGTM0B1ZuPPV9qI6YeYWyQuRBTeFusiNoR3q0modYj30bB41Q2AX2N4dJlkNOjkA390eFKy0lX91vhBhb79WEeYJ42oHJk3b3CBcGCtgFmFB3Tr5pS5balFvHaGdCmnPu6WoIiZ0fVchc14rW07yRFVB+9/atLTySZpqYe5Z/XWHbiqZ3Zzj2fgd5voj6aNrJx/1OozfQQGAEllZj43UXjTY6pfvpKOSIn0RxHutX9YqJum19y4YW+Mxi7Dftx2Vp9yHyeTkeMmDfdC9pkwWd5TLmwEjhEbhsfCVUcfIguQzAQZQmqwYr8f8XOYpMyaQgZPxUKYpFR3DvSxBmIyqpoZ2zMeiWE7jAhVvLiINwyfhuomn6wZtuCFIvrgAbE8lme9iGz9PXqnYJdE9tw8Vog4xF4ZZ+zScbsopkWkJEUqXoZunAIVO0lCLn4ZnSm2VUGo5HuWgxBj4bl76w3nRzkiEczw0AGSibMVw5FrvgGMxFY5G9kNfH8dMoCuJ8+Ia0LtNYpwIdxT7Zjw94VvYXA/aUSfZFrL4vQnCgnG6bugollfdEqX+6Xsk4Ncr1Hse0x2X3wOJ1sDShQGGz7C6W1tP+TvqMfaWhbBnMhdCG1IIIpUbsz+qxJkgzK+7Xe5oPyl/dU/uhbAndJnyO/fhvUifIZkwRxIdJQfG72C9JZ6qRiuXkdoiVYZIdIR8XwjINzcGsyTxibZMWeE2RLL+8HN1wqZ31khSV5OsC0yVBQhcIblgTSYuKHnFPtRKSgD5YyiB/j5KXJgGmyP1kEPwB9GZyd3GxSeZ80UpJO7AOuQfD0GVAt4IQZIxKylKlf8huWUfdOS5oAgu/5G88H+af+jyYTtaGFjNhqeUZIz9so0+PAHxHvQ9QUllvzzNfB/JJsnwNiToab6+CxU5diPMDbrKA+05SuDgLSb5Tt7yhpvlW3m0F9Mkw9pJDdDibQEXkbyuCQtv7NHWniWfoK+NPMLwvSSrDGNrgxPT2umjrY6CgLl7XWyN70L9/qLXwy7Uhe2vcQ0irL9Wtp/ea7F0UT/1N/jas1yBQYSd5QIO9OODCBvoFT/L/kwQ1lxdIQ1FeeIXHS8efiiCh9h1J8TwMZavE9kc3XAiap7dTkTGMh6wG8kJ2udOPWk/vNqDoWTtiIGnY5FlgPiZiuWC9YLvVMWfa6rU/6waR3Bh2ipqBne0Qm0IjVD9Oxu4/rt4Gbfh30g94meusNTzsusOJEmo/vh+RnMh/v67BCYIaygukLr8LGkqLxF3IIzuCE5e3fwdAH3qVD0WtFE6EcTJxfEMCFKI4cJ74HfeEuEbFSdNFSUSO+1yqTiyV9pQps/dF5d443+mtDL2wgUufSIxID5JIbW+IFt9znC11toqVW8qbMQ4Kdm7Vf3uTB0L7fkd/6cD0w0XGbTV16pN4+EfhLTaOuViUQgFsrxDwiUizXwS38WKRIdJIhHGBXHztnxhtqOLQeTrUHWUp8vd98y9Wvb01QIEtiNNyd0vUG2e7zo4jLDv+oJc6PMbRNiFjiGj8VlEGBMbtCsHByri19LasfwPw8AY63c+72/2gj0yCGOhLbLezjqM53o/mEUYHYjBGNgolPwmMKBxD6pdM8TMixWge8Kx6EsyeylZzyjP9i4TrTL1RGRSMmyMlaf3FFSoiCP63mhjVIX/e+5YNpcZcq4WjGV0mUx+I1Jt6YxccyQXYQeVKqiWm5sXAtnq39J6OTJGs5eWzkqORrRulfxgyghpO35IXKrLZUvocOSGNapsQVrhaVCls1KzrjPSl1Z2WuNpNWeYMi/9ZLJfX2FsTKiE5qfLTp94mYkbWGOz90tO9HDZW1qPO1dCehYL1no4D5kkrzk82Z/+OkVP5b326Lk+kQZkulh4SjlWBnTye1r9mWViWIbccMy8O3p2cgxyuitkHC71WTo2GcnmZbI+86Rqxqhnzpn901vBOHr2w7/5o0+6cD5d/DkTWZp9XRczN/S5ySWpMTIap+ulLYfl7kjceFByUo4mjEfY9ZkyeNqEaHXnFRW0qvNeMQZWMnvjXMCi2EC5ftXD8pcb/4CQazd54D+Pyu55P5RVXeEqW8bWFfeGl2cb7n4iydYVWYbj58makRgpw7FZn/tqtzw0Z7RUIj2X63GkVF9ySTs99DDwxDN16VycKON1NEEYJ7kABb949N/dl6Xi4sfAdV4J/1cm7m8eifsxuXPd4d4gqSTZY6a+ulmIUbBAGvkNszi0RLe+Im9qXKhct/bPsuH6R2RbfoVcXoSbksZMlQ21OhUKzdBm/fX0PVFSODnczfS98YTzJLXwdib84wmkf4yniONkGyaCc8Px5FiLH6SLZiZ8dTMSwlXh5y0ooceTdhhUiOSR68N+GS7AdzNLhflfXKN8hErwRJ0rMMvDkpFcPXdYnKLZK7ej5gbWg2RDu/lHnSqQCfqyuFv5+dnyK3MTYtzFlCERagMwhYdXOYbiwpySelhBeq78dVQI0fIDOHbGi9gLvN+M12sxP/qFjfsVOaXjlaR1IMGilEg+xet4W+EkZF7zuSJzjk6OedRxyMbnDi5GsA291OcDSN5YIoJBPNygHMv5CEQd1MPOB/bPos9BhJ3F4p2PRx1CGAUSJl6T2WtSliOSkGFbY53Flg7TH4tDhZz82DAHy5H5aGOypo/azyXtm6FZhDEwOw06UAgYvA4Bm5QOGXxJRs/IqBQIJRQEeBMeJUZ9TQ7cO6nEek3Xof6h18e4KExGp/JL3sgE9U5Y/ytPtZxOYKP+Qt7AimvUoSi2k09QeaeiTImOjJ5joHRKHc9e4DMUpMgPqbPlQNJjf9SfGI1FvYk8kld6sHoNdSbybkqVntDhtExKjoFSIefE/zlORndRlOczjMqiikOg/kWJmbnORagakI1bdM8FmEUY9bCFnbh6sAn1l7DY+4KSZV1h3emd6KgeY22ghlfVU4djpZq+KpXm+uE756TEqIWTimIJLs+T9HgUlkYNe4Khrmb4vOG4LI2fSedEqi0wLBJmq62t700QxgtBp+Ga3hu6SiX3+HF1orJTJsveOh30jxKzyqAjJKEvJMfWJKx9z/Dqe2aNUQVQ9n78nhRHJIvOHTWdCqsQgQzLhIFZyxb5cmSeZzNma8+aICwegZ20ctw4Zoh0/uRKyX/6A2XBOAaNfhfMMeNiadfTWzZIwnj0aYahTY8GUX1cOgJFoeeQPGgmGZIRfk4lliSOCiZ5IUkRbXL9VUt3FBT9u1BokjY/F9xHvW5vurT6hajrEcPAj4kEmtU4Tp4WBqEy1ZVjVyGsPaYs1hohmSb55z2XQxA/T6Wc82SeAEknSTWzLKnfsR4XdUTOmX/zxGr3kpE059fUK/LP+dPIQPKs3oX15C2FliwxZiwdzki4jpOb0hKl+9svpGnGFchUrAEJKZH9mKQbOmARZdJwW6eF33OhNFMNSQMrD9B4TNONMfSHUEKeuWxcikp04Fi+zMhXG2tjVuHpXDHjk2U8L0OBSPvO1tw5N82ios2Ta0cggm2dZkunzCwPY0oRLR1ksmS4rMa2DrezcmfwhPFzWsrJmLkzNWMvB0j7HncMdxT/puDBXdSAReIpIsnlZxw6FU8KJBQm2JY7nDuSjJzv53cUUEobGlUEL60TPKnbsHkcgRRcyn39uFRFBfagbCuruHGMY2G94CbSjLU1MGgzlJvAqGKeNhq4afROAOUhb6XgRK9FDcbMdeC4mOWizYkmLyKE8+D7uB5kK1wjzbDCvllqj+vCcn15MF/ZC1b8Yc4wTfko8sB8MA0sMWl7O7TVzligOVcCDhdMI0uGJil7hAtbY7b1vTYHRR6BzLOxGjmkh9ka2OD3/b8Cgwjr/zU+pz3YRBgve2Gel8Z4z2nvgy87vQIk07U9fN7aslhEWGqov1w1Ih5WjTNhZ4Pr278rQOvLAQhEnx49qYQac2AWYSMjAuVH04YriWwQBn4FiKw/bcXdnWaQZoIwKsS/WzRRZdpbg4MHD8r+/ftl1qxZMnSo9fJAAz/l/umRRZs//PBD8fb2lnnz5omPT/+Fge+HN/u13aZ3spkgbBxuR797as9dxlbm3YgrCD/++GMJCgqSnJwcNQne7Mo6ufy9rq5OEhMTle7Dm4Kqq6ulDBeycZIRERFSU1OjfoJRnDI2NlZKceHaNddcI3zvtm3b1DNeKHNeXFysrp1644031NX0fB9vMmIB5cBARPuiHX94gUA2bqTl7/w8Pj5eMjIy1FjCwsKkqKhIPcPntRsA2W7hwoWydetWVUGbd2GyjYoOY4l15g5gPuHh4dKEsuvLly+XTz75RN3WvmbNGnVRHAuU+fn5qXGzPf/mvWa7d+9W4+BVILw5UHtPbm6ums/s2dZrOZKn/dfavSYZpiYIm5caLUtHD7G5RTnJQ4cOqQXhwnBRkpOTpRB3UBI5HGxtba2axMiRI9WC+fv7S0IC7htD2x07cPEMBsUJcXH5Lk509OjRsmXLFlVbnhugtbVVlixZIu+++676vqqqSi0OF4mL2ozECV5sExICqz4WkAjjs9wIpAChoaHqtiIuOKtpc4xsR8Sw7fe//33JysqS9evXq8/YnhuJVUnZd1RUlPqdc7n99ttl9erVsmjRIrVZOQ4iiHdLV1ZWqjXjM5GRkao/joN/c3xsw/nk5eXJ3LlzZerUqTbX+A/fHJLCut5Frk0QxkCT5RNSbL6MDYgMLrj2v10P9TTSdrK6SQjKJJVzkmO64KlgkgHnoA4Iawl6I6eZQKWTSRmqmpsBf+UJr0Ktw0nDk/WBN6yRAZLe0NQsFS3tuJvMQ3Izjsqw0WkqqT0VtUb4HvYZASuEBrzJoQ0JHnt37pDRU6arfmnJ0G5UMiyfro1fW4fNmzerW3BJcbR2XJeNGzeqz7lJHYXffLkPRZt7Cx8mCGNlgKcXT1KmlIECBrP8c/cxZdJhnCPNQ2NggOZCMfgnH8VdtBpRrI7KmEkGv1AoonmIlxnQbMQ2RPYoBMqU4p00Mo9EBQNeFMoaIpxbMaobRCFWhWYuFmahuayixy9HUxhNYlodXhpnWciFte/vnj5qoJZD9ZNbfUqe32J64bdZKXHRsFhZMtJ21YD+mAEt4VxQWspbYIej/dIQaM0+jpPHajNEjiHQgcrbloajUiiBbYkE2gSN35GBWvMsVUHr+4UG3IwvbcuQLFzzYQwW9bCFQ2OEiKOTbhAGbgXoynrrQI4cK9df3mM3wtiQdTTGgLywEIq+KtMg9NcKUCokTz0KRFmLl7RpmuqvAQ6+t28rMIiwvq3beXvKBGGs3cRIIrr/6axjLDrd/nRWMlzaMN3ILI3Fh46mIJnz4tK5xzpWlBfaIT3SD0eSwaAaSrB0DhKseW4N32urrdm54AU0fDuSONHfmDRBGF3q9DhT2oqDl5XeVLr1GR5Gryo9w/TC0hPMiweY9EeaS2apeZkpjlNsJmieV7ah55XA5xhHQQmOoWD6WovIb6bHGhuDt9hRUmIRMMZR6OMj9GFxjPeniK4vPY5wBSCS6gD1JfJcfp4D6UofTkdvOIWmbiVtcvNxjEzs0JIVuRnZv/5dzmq+7I8qQSJu1+PnX2UWnNdEQsNN0GeSyOAUIs2RmoCG3mNbnl4thMye2AlHdrUlDzYRz5gP9scTpdKGaIkxyOtypJ/+attnhPXXgAbfa30FBhF2ke2QQYQNIuwiW4GLbLj/B4YI43+flmHRAAAAAElFTkSuQmCC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2" name="AutoShape 10" descr="data:image/png;base64,iVBORw0KGgoAAAANSUhEUgAAAGwAAACYCAYAAAABZQzCAAAgAElEQVR4Xu1dB3yV1dl/svfemyw2Ye/hYKuooFUr1lFHqx3aqtWvar/P1mq/OjqsoxTbirNuEREVkCF7EyAhZJK9B5k36/v/z80LN3ffQAL45eGXH8m9533PeM559vMcp4aGhm4ZhItmBZwGEXbR4EoNdBBhFxe+BhF2keHLFGHffPONlJWViZOTk7S2tsqtt94qzs7OF9u8Lq7xNp0S6e4ScfMQ8fC0OnYTkrh+/Xr5+OOPJTAwUB566CFZt26dHDlyRMaOHSvl5eUSGhoqNTU1cvfdd8vGjRtlzZo10t3dLSNGjJDs7Gzx9fVVSP7ss8+ktrZWJk+eLMeOHVMbYN68ebJ582b1+aJFiyQzM1O2b98uaWlpalMkJyer76dNmyaffPKJjBs3Tu68807ZvXu3rF69WgICAuSmm26StWvXCnivJCUlqclxgy1YsEC2bt2qnuU42Affxw0YHh6u+tuwYYNMmjRJvv76a/Hx8ZFhw4aJq6urVFdXS2RkpBw9elT8/PyksbFRvb+qqkoWLlwoV111Vf9sgNpKcd28Wpzzs0Q6O0Q8vaRjwhzpwo8lxJlFGJHW1dUlv/jFL+TQoUNy+PBhOXUKuwBA5D355JNqkYksnU4nlZWV0tTUpBaIyHRzc1OLMGfOHNmyZYtCKP++7rrrFEK0z4kkLiY3Ql1dnXrWxcVFHnvsMVm5cqVqz3d+8cUX8vnnn6v33nbbbXLgwAHJyMgQf39/2bZtm9xwww1qM7z55psyc+ZMycrKkpKSEvU+bhQ+R9Aoxq5du9Qm4mbiOzj+2NhYNR/2n5iYKKWlpdLS0qLeu3Tp0nOPsOoycX/9OcnOrZCkuXOkpNNboqpzxC33KJA2WzqW3inibnrazCKMO5YnicjhJLnjCPwsKipKcnJy5MEHH1S7V0MY2+Tn56vFufnmm9UJIdKHDh2q2nMnc/JcfH6ekJCgTmhERIR0dHSo08O2XKgf//jHJgj79NNP1amYP3++fPnll6pfPsuTkZeXp07QqlWr1AnhGNgf31dcXKz64ynhcykpKbJnzx61gYhc/s7NNnXqVNm/f786qUVFRdLZ2Snx8fHi6ekp11577blFGE6T26rnxGX/Vtlz5cPyabGX+Hq7S7C/p1zlXSTR61aK7oafSNdEnDQjsCklcjHb29vFy8vL6qA1BHFh3N3dFRI4aQ8P0GUD0D7nKeHGuOKKKxRy7rvvPrsXhTufJ4H9GAMX/5133pG77rrL4vvYhvPReDNJM6kIT+qAQE2leLz8hJR4hElAcYa8Upsiz1UmSWiIr/zq1kmyLPMt8QnwF91NP8Up671+NhFm7wR4wkh+eAoGwfoKOBVmi/vffysnrvuVPP32EVleu17i3Vrk3uI0mX71pTK3LV0uC2+XtsU3i/gG9HqZQwgjGXr99dclNzdXkaKrr75a/v3vfyuSQn5w/Phx+eEPfyg7d+5UZJTkjUgkj2L7e+65R4KCgqS5uVnxG56w+++/X1599VXF5LnDKdx856GyVJ2wrMnL5LmjXvLOl8fl5tAKeSr4kLSMniFx4b7i1AGEkY959KZsJggj33r//fdP85wPPvhAkTfyFdLzt99+W0mP6enpShojaaIQwUUnT4mLi1OCyty5c5WESZ5CvrNv3z6Jjo5WPIKkkvyO7yZ/oEBBibCgoEDuuOOO7zy+RNcm7q89LeVltfJW6nJp6nSRLQeK5f6rU2T63jclPCFW2iLjpOuSq23zMO58ngaejpiYGCUptbW1ybJly5Tw8N5778nDDz8shYWFQmmLSCTzfuWVV5RQQV5G4YSCx2uvvXYaYQcPHlQ8g8yeSKOQQSHh5z//ueI55Glk/Lfccst3H2GYoVP+cXF+88/iAgpUOWmxFHZ4yxinCvGsLpFOTx/RXbFcxMfPNsJ27NihFp2LS12L4rOGMJKyF198UZE7fk+xmwjmKaMeRqQ++uijSmIjieSpI0mkeE0k3nvvvRISEqIGwQ1BhD3yyCPy1VdfKTLK08UT+v8FnE5mi+umT8WFwpMSoJylw9lFOuZdD97lb3YZzPIwIohIoGhsDBSRybMoXBBp5GuUIgeFjT5uM/AqaYbaxP8pEfoAUdjklsAhoaOPQxp87ByuwCDCzuFiDsSrnH7w+rpBB+ZArPQ56mMQYedoIQfqNYMIG6iVPkf9DCLsHC3kQL3GOsLgFhlbnS2xDWVS7Bsu6aEp0gk9YSCgvbVFStL3iXdwqPiEhImLqxukXWflqumCCNyJH2cXV3GBZb4DaoiTizPawOisaxUn/KNu000VpLpS/CNjxM3LeyCGfbqP1FB/pYPaC+WnmqW+tV3cXZwkNdhXjlbq3VnGYBVhd6V/IOMLD8KU1IHFcZGT0aPk2bHfl24HBmLvgI3btTTUSWn6XmlrPCW1J3PFHVq/kzN8W1j4ro5OhSgd9BcXeGkbyorwva9CoBN0w7bGBgmMSZDWhnogrVOSZy+Q4ITkvg6lT8/9ack0ccMmshfe2H9Cdp2slEhfD1mYECKvHy1xDGH++enyh+zV0tXWLO0dOuVTkjGT5MmkZdLg3Nvkb++g+tqupa5GnHHCPHzhDa4qhzu9W3zDIuVUeYl495y+vr67v56zhTAdNp276xlqpSEsxMtdFqZEytvpJ+1HWGxNviw8vkFGtFaIV3yidFVXiS44SOrGTpe/t8ZLRaepBaS/Jn6xvldDWEdnl7jacdI0hPl5AmEjEuSDAyfsR9iS9M8kpr5YAly6JPzyedIVFCIeyRNAjrxkY2G9vJ9ROqDr6IGdGOTtIWUNzaf7JXfoDwXS8L0aB9L6caRP4xPW1dUNU55lnqYhLNDLQxaPHCLv7DtuP8KuPvSxhDTXyhdpS+SXcW3iFpMqgWkzlX3xT1/vlgOltQOCsLzqOiGyxsWES2wQXP/YqcHenkBUt9S36MCgYcvEDvb1cJN2/O/p5iIN+NzL3VUKahrEx91NuGPb2jsl1NdLXLBgJEVcuE4sIIF/8wSwnxMVdRIV4KPex5NR2dgi4X56YaULZLhZ16764TtdwSspKBwsqjS7FrZIovFDGsJi0P+VoxNlxbYj9iNsSsEeSanJk5Kl90mKNEi8U6N4p0yQDTll8kVu1YAgi50U1jaohQz3M+/F9sPCnmprx+JBGMFmamlH5JEN8HJzVchoJ0+2E7R+2Jy/E+HcMNaACINMqza5PaAhbGh4oFw1Okle2LjffoSFNVbLCE8EioycCNdKq/h7ekg1dtuu4hp7+h5sgxUgwgQSKgOCqIpYAn5Hr4eGsHGxYXJNWpI8uXaX/Qhjy+mJkUJ6Sl1C6T742XyiWFpBQgYKOnAKSPW9QdpImk616qSupc38RPCp4bKQrDWBhBmvlTGP6g8+yAESYd2MNbQDGEykIWxOSowsG5siD3y42TGEzR8WqxRV0nc9whCw2dAkh4odJ4ntLU1S98UbUnA8Q9yx44ZMniV+s69WOpM12HeyTHyw8HOSYyUxNEDxljZsGCKBvCfE11ORJm/wLD8Pd4WgRpBI8i6qiuRjRDTbcuP5g/c0AOnkhWxffgrRUxgPeR/nVQUqcq6ACHNCNK9Sh6yAFjepIezWKSNk3vB4+el736ixGoNFxXnBsDjFH4J89MGM7YjDgGdNvs40rx9YG1SCc4tMLN8nR/OLZOWaTarp0KW3ScS46VYn04ZYEmcGghrwAfIrIoSI00479Rk3IJ8Iu1Cgr0LHf18xVZJDA+XP3+yX/YWmAo1lhA2PA5K61e7jLuACUQDYlltik+EaLhols4eS3cSnMluKK2vllqdeUV8nLlgmsTMX2LW+kf7eEoGTop0WkjGeFpLpuuY2dQp5anjy2F8tPuP3JKmEJp46tOH4j5RUSz5OXn9DXxC2t7BKVtw8T83ls/Rced+MLmYRYXNBEim6Nrd1iB+07xZdh0LeAYixhvqQrYmPjgqRh+ZOkKaKYmnK3CMV5aVy+/++JknL7xdvWCv6AhTnefJ4woiETiDGXimxL/315Zm+IKyovlmeuWaW6u4wSPRzG/aZdG0RYTMhdHiTcWN3BkD4ID2F+AFaX61Ipb0QAGT/9bpLYNPrkKotH0trS7P8955K6Uz6bscf9gVhzR1d8vC8SWppS+ob5dFPt9mPsPExIRIV6Ce1Ta0SACsDpSsqjUdKq3DCHGPOt46KklhfMPfCw+LZ0SovFznJMQlW0p81IN/kSSLP8gWJO5dCgbHVwtiqYe+GNG7X0Nom6cUVIM9Q5BHEtHziMPnprDE2LfcUOtzd3OXumaPVK9ugU979zgb7ETYmMkjiQgKkFQ+SmXtDmqIFgRJjFiwC+dX1AhZnN5DfXOZUIp8UNsmaUp3EwXJxaWqC1ec1KXHu0HhJAiMmkDdRAtQsFdxEFPXD/bykGpuLC09LBL8nPyM/0GHnFmPHhkCAoqRJSVIT90kB+A5uDKoNbE/JuKSuSSLAO0lyOf8A6KI6bKCd+WWqnTmobW6VTVkFmFectEBgyqqoVet3eXKMrLjxcpNH2tt1Kqi2A2N9dc8JSYuNgEifrD6j/nbffzaqsRqCWZJIk1cQBhgd5Kv4GJk+rQjN4GPU9D1gLSisPSWt+LsA/9M8ZAtoZvo2p6hXs/nDh+DdvhYfVWYkLKRmPDU8FRyHNhlt37AtEdAKU5Q9Vg92rFkxqBrQ3meoZzpqFfk6Iw9jdZIfTh8Ds1azbNixW0JKs+RkaLKsuu9mmRQX3muuNEoQoSv25kgBNsgtk4fLRIRpM3QwODhY/mfdHmy0JtsI08iDtkALRsRjt+p1pr0F5WqXu7s6yxCcQE8MsKalXTLKaiA9YgDYzcbAU/n50RxIb63KNaKOCP4fFRUmE+JtCx5xgb44YQFqY9Cs5A+kqJ2P3ccF5mmi4MFTSyRybMfLayWvuv+lQcO5fnTwOGydHuJTj8THkkzxb6yUAOz+fL9IcZqyUP50be/0IR3iOd86mCtN2GCEH0wZLtGdjVJRUaESE59af0AdDJsnLAA8IwyniqSAx39OauzpZ/adrFBGT+pDXETu5GLsDpI8S0BErk7P1iOL0IOwaPDIucOG2DqcVr939BScVWc2Hv7kcJak5e8UX5j2op07xd+pS4JhSsxsd5ZNyZfKxNGj4XWwnBLLExbUWKGSTZho8vSGA1D+7UDYEJDCYRHBMFw6q1Nh2MkhKHPFsHgYAknRpPhwZd3m7zlV9b2+zyqrgDe1AowH9NilR9AAUw7y8YahM6U/13BA370rr1j8s3ZJaM1JQYCCzHHXSXa7k1R3OcvJwDgpGzpd5qTEWxzTzZOGSUhTpULYkiVL5JmNB+1D2KiIQEnoYfI1TS0S7HMm5SW7tFKyanojjCMYGRkMEukvpbCw/27NZvFHKLcf+CB5Q2EV3P0gm+CmQFiP9RokzBvmoevGD7c4AY2HUVDQpERKjK1MFuxxjwwoRmx01tSmk62Hj8r4E5uU8OPV3YET5iRlTlDyEYNyIPUymZ42Sq2LOSDCYjpPqQxQZgT9cdNhE7JuVugYFx0CgUOfOZEBywAVZ54cTwgbdch1zqw2RRjbEjlF1bWy6Xi+NHUZOOt4spzhpablgQgjacQJc0EMxs2TRynpjRKeMRhKiUPDg5RLhP4wSnUEnn76uWiFoXRHYUNvyqJjoxtqQKuSHmn5IB8lf0vEpiIloKJNXtyJcRD5JOnkjzRz8f20Qw4J9ldzJgXnd80g/xTCyD/Z5nCJqf1xW06hhGbtlJF1BeLj0ikxzt3w0DtLF16ywz9RaoZOkxlJZ1iM4ZxvmjhUJkPo0FKI//jNYcmFNG4IZhE2ETpYBPgL4SRoaAyYPm3hFD9Lauokw0JEj/biJugiGSXlcrLuFBgqFhduBvUDY7IgNkP7nSavn8yZII8vmiLPw/9jbEGhHsY2XCQNuCmIIG8spKbAO+IP095jy3ts7p38jMB1sAT1UDF2I3duZvYmSXOHOgGDfR02b123C1bQSQ4Mu1wuSRtpVgclwqZHB6rEEiKNJyzXiL2YRdjk2FAJC/BVklcFBIwo/E7gLi0AeTtW0RvrlgbfBqElu7xKDkKRVFZrIouni8jD6eLv/7VwGkxXk+RZmGGK6/TJ7xc7bD5RINFZ2yW6vkQau/VI7sR8a8OTpSJyqPh4+8iUIdEm07xxwlCZEROocrfpI3t20yHJrrTjhE2ND5MQeHl1wHIjbImMp9Bi7ApxRNOROWgvnADP21mAkC0tnpE+Iv6utN8O+a/FMy0irAgnlOQnAaTJF7yrAqRMOxm2TgjH11d+Z8+7rc2ffP/gkXQZlf2tdCBWsiYyVSGrixsWQLvsopFJJtaP2clRQhWmHevOVK+tOaVSZLSJTU4YB0uEBfnqlWUumKaDsbNSvOCAHT4xns59eYVyXNFgkDR1sogsnCwtrhG87ddXzJZfXj5Bnt+w32RwuTjNnuh/WGSITIwLU74rWhuowJNPcWz8n3EcVK4p4ufgGSKYwL9JPjVeR/7GvwmMzwiBMEVeRH5XeapFArEx2YZ2PJqV9hVCsu0jbAAf968vk2b/MOkmNekBTj0pBFakINOEvRYozB8cRJGVHrhrxhiMtzf5NUGYG+j0RJDEQEymDUowzVGGUAkSuYciuhWoamiEgl0slc0w4WCELt165fb0ydKeBRJ/NX+q/AII+/u36SbqgGEX3EhEDu2Pxl5nc3ZAJaX18Dt3CBidPXEcenOVffEffcSVeqwCztHdoCy+kIQJTI1NCA4Q6p6GPNmwjxaYqj44YICw6WnSZmRFMkGYBxaFhl9/b4jymLXxy8lUt+WaD3MjT+buXns4U/Yi/sMVJyi6pUoaxVVqfELNZhY+OHey3H/peHkXYV3pkEjNAU1jUxIilRmH+40nnw5LngiOh9IfTwu/1wfItCnE0kPOMAd6G2gV4e7mqeTeoauIp2s3bYMOeB8cQeLu/BJItp2QNgMlCiY4a2FufK+TdMmq3cdUF1z326aONjH7mSDMGxNJiwqGKO+pyIxxfDityBuyetsE2QHj2COaK6SlKFfKiwvlUJefJOkQ197VLlhGOeATJwWeyG9W5BA//B9S40PzpsiPZqXJumP52JGI6jUDhh7lC8my4Qjy7G0LtU0BN5U5WdQEYT4gI7TU+0K5cwcPMAbypg3HC01E26YvVokzQrqtQaszdr17oNS7ekmLC2wBsHrcsHCu3D51pOwBsjZnF9s7r/+37UwQ5g+rwkhYOnyAMFrljYHkaGdeWS9reDcEgda1/3J4EV1Tx4nb8ElCDZ/K7Rc4ZYNgfQVMEEbmGOLjLrGeTjLVV88zpB3Rv5CaMltd5UCji2L6hspjN5hl67pVp3vq8gJjDYkUD2SUTBs9HIWvUNcJz9Oy4YZ6gO7QQ/jDvwmxsF2eqKwDw4WBuB9BL2EyehfZLxSGLqA6kByLPtrLwEJkZi0shgjM826UBb56RVaHDBZ3D2/5V12gZOhMrc3dbS3S+tVbZ14/YhoihUdDKUZ5O0hJtph6IExfJ6AgrtiWfs7RRWWfXuBaun6MIoMp4hOBmqh/zjt38IUUiGID/fGD1CoLiLOIsB8F1kgyrM2ccDuS5NxR8+ipqjBp6DINPe5G3GHr+nfU8Ni+IzJRhs+/RulXD3281eawpydGyXhEvL689bDNto40YNRUYW29TYTQyExdzQEHuiPDcLhtJIwWwyJCzCLNIsIeC6lQ2SsdcLIxka7FyU1+W0WPqemR7WpqkLaN76mB0b3d5uYll9/zSxUQSYXYFgyDYfd7E1LlqXW7bTXt9T1HMiY6WMZGh0lyWIAKhSPf5e4kAn763kYT46mlDi40pKWGBcOGa6Z0kaWyD08AYX5AGN3YHuA7WW3usrI+2Ox8u07VStumD9V3NFqyxNFNv3lWEsKC5N879XqFNaDF/dcLJssvP9piq6n6nl7dm2EoHR8XAd5qPtnggQ++ke15JTCe1ilLuwbUE8d01MlPKs7ErhdAcn0haqYij4bRtuGw9lCNKIDLaKCBxu3JCdEmp8ziCftZUJXEuWHxkT/sjSKVm5p8ZG2TKcY5ka76amlDCBuBZYxYUOy+J/9X2ty9Zc2RPJtzpfXhH9+fJ3e+9bVVshSG0OyfXzJW4mExsMacT2KBr1/5mer3h8mBkux3phDm/xyqEB+EEDw8Cop8DxyqbZX3ChoUOa9ALIbmGJ8/PEGFQdBKr4X7sV+qNrTc0E/HSC4KM1TOac6imauotlGlLdEzz8/ZnieYwazUrxogtNFtw81AqftAUQXiEE2jfKcNiVHtDMEiwm7xr5U0zzapg/E30MNV3qkPkANt5quSGiKMdar48/gfnpMjjd2yI8++5L8Xv3epPL5mu8Wo4suiUPx57nS7JLvnN+yV/+zXJ8Ql4UTdOV0fOrYNHuG1xwrU7zeOH4p4kgj1+3NoTx8ZgSERWsh3IpBFpKTD70WgFMdIKkqYzOihMNMJ7HYifMzdzVkZdTVjLQUIWiv4PJFbBYMwgTH9qh84O+mPI5LZH/mtsfAzFRZ92k/tQtiVvg1yiXezFKKfOODp+eoQKe80H0fY1VAjbZs/Uu9lUIyuuUn+/LeX5MOcahUSZw88eeU0eX1nhgnP8dC1yLF/PyeBKNfHuor2wK2rvpDMcn1q1AOXTZDh4XpSTgfotOfeRjpPsjw2f7Iyb8FeJKOf+J7MGPUj1YaWnFqcgBi4lIbDi07JcgJILx2chxD1PBKRzJrhmLZNOl75N08LTWUkv3Q60ixG5PCEhYHkE2nVQFogHLAMuSD/3XeyXMLgYOUmYVhFnoGzkqd6emKcCtWzC2GXQaxf5HNKDrW4y2ivdnm8EoM2I3DwZb14mG+wNJfky1tvvS2/+yZdTd4euP/SccpGuReT0MC3Cy735x9DuT99IAoLKrOMny247h+rpRCuGcKfll0qa4/kIH7EC2awyeL00+flxgnD5J/DvcSjolCcJ82RzsdvP40wkq4aRnfZCfSAE4yfYTg5TXv0LBBC0X89TqTmLTd8PU8udUPDcEGK9ikQPIzBIkm80a9Oxnm0SFGnh8S46uSFmjCpQuVMc9AJoUPXI3RI4mhpOrJLWAX79lffF5cAfX1EW8CIIZKlLzP0JCsAFsh5dfvkgT+dsaCwvuLs2bNtvUpueX2tCuIkvHL9ZbJ46jhVj5GhY5U3PKIQ9vxVU2X86FGqzYkFQ2X+2HvV78yYodXlfAJP6/jYyF5VBrTxWETY3WNjZTxEZjdvP9HBklEDd8GekjrZdrJKqnvSRdvra6QxL0NOZR2W7sZ68cIlA13eARLg1C4v/vWvcu9Lb4ofFGh7gInYdJS+vfe4csfc0ZUpSUgfvez+35+W8l566SVVhdsWPLVuJ8LqclSzFTfNlwUTR6tYP4J2wlYuXyBJcbHq847b55w+YY3gLcbRtrb6O5ffM8J4ZFQovArmKzUgqOI5s/riZDDktJgwSQz2kzAEydAPdrSkUrIRnLmnSM+EIytQUbPH4OvZ1igeumZp8A2VyNBg+emyK+XHH2ySFq/eVaEtTW5WUowsBNKeWLNNVk9wk8nR+ucefvlt+TZd7yN6+eWXZfHixTbX5zj41w/Axwh/vGaO/M/n2yTAx0M+vvtacfnZC+qErUxA7PtuxK5PvUxk1QunETY1Okg5TVugCbyJePeBAkqolBjNkUzDMVhE2EAN1Lifu5P95fEUZ72nANLYZ3sz5emVeivKf1BvmKVp7YHb/vWZZFY1yK1TRoLp6ysBUOReuT1dIeSmiQiv6+HnDDT65HC2TIkJlgen94Tdoe9nt2fKK9uP2tPdgLW5oBDG2KjSXy0VN5Qp6sZu60Jc+o6tm+XnPXxsPe5O0e5bsbZCtLZsP3RUnt5+HGHk1l0+2nuiIa39Zs4oCYJdUwMnGKeTn33falTzgGGqp6MLCmEfLkmT+TOQzA3ywJ/WQxslB6XWl//uZTVcivUjRoy0uUYNqDFF3lTV2iFPbj5iE2kMfHl81nAJhF5kDH/bfUJe2HrujdI2J2GhwQWFsJpfXy+ufmdE2daMHZJ5+IDc+vtX1fD/AkHGnpuGCk+eVBYX1shogPt/Y165fIUaI5qwpK1FHETn66FAz4gKkE54HMxZTxp0nTLuxU/7ur7n/LkLBmEPTh8mv1kyp9eidaCG+wvP/lHeXLtRTXzixIny7n/+Y/U+M5rFiDDmVxnee0bFdQP0vH8fKlDWiXEQqF6+aZ6KkuLNFY2IaDZXRZz93v7RdtkCp+2FABcMwkp+Nl98oxNPrwlJInnRsquvkvyiM6Xo7n/gAfkZLicwB2xfhAsQaAw0Pi0MZP04o0jeww9h1a2LJRVeAkIprq5qQi1+nkhzlWsOIXB26Rum2ZDnA4EXDMKqf3WtuAXpE96UTw0KrK68QKZfscxkXVb84x9y+eVzTT7n/S11tabVejTkP7srWw6W1qgMyWeuPqOAV1aUS329PsLW3I1JjQj3S/vLJ33CTyhUogcRFcZEw/cPZss3Zxm3clYIS0JiwS8vGSfbESr29v4z8XSOzozO1brf3iFOiIxVRVxwGrpaGqVky2pZ8uizJq/jHWBf4C4wY6jA5Ts0PBuDeh9k+DtW70ZUbae8cdvi0ym4bMvL7MpxUwVJqIrlN6O0Jr/wkUlVHXvmSW86/XTjQYIJ71ooq2fPu9jmrBBGE8oiOClpdX59T6a9fZq0+9G4WHl6/gRxQlI203J0ZfnSih+6Fq565DllZTGGzz5fq65E1IAnsqzkTNSV8pRD8CCySOaKO1zlkc93CPOlf3vVzF6vY5u8nGzF9/iM8Z1nbHw2fGwKcueuhFHghU0HYU+0T82wtJhnhTC+9AoUY6Q1+mwQ9vqlQ2Sm65kgUlqo3XHaGHiZfTRDHnvtQyluow/qjCNyxcrX5JJLLjk9r1M95JB8jCdE42FEpC8qmX5wvETe3JMhb952xUiOc/MAABr+SURBVOlQbsNFIcJIDokwgnYNo9bmH/ty5BkkJzgKsbD6r7jhUljwG2RjdpF8dDjX0Vf0an/eEcZTum2ar4QoY4S+spmrUcm6oNXvig5ka32Xv3zZ4iKbM7LlX6vekHGBeMgfakBwmLreqhAx8ayPRSXYCwGxGoSERcjPPtqsglueWGxaLoknrCA3W93UxN+ZFM7fDWFDfpXcv3q7yhE7n3DWCDubwVOknjssQV6MOgVbn/nwLveTeeK/XS/Wa9CEIFS3sGhxB9lsD8ddW4uXywsN/pLbkw/MAjAxKHZ8WUKo8ml5BYbI0pWr5V/LF6nEdWNgEerC/DxFCnkyzZ2y/RWnVGmGjccLzqvl47wijAtHNO2eFYTdb+q6cUFx5sD1n+G2ujO7Wqs9yBoXej3LSVaMu0H2ho8wQcTI8AC5d/ZYpDuVo+REsTy6YIrZ/cVAozKEl6vTTTc/+B+FFw2BfGjNiVKcsB3nPbLqvCOMi/HZ5ACZFGHkCkeJo8D1uKaXl1IbQQcEk46eWoTdcOf8bPaD0mUmKHQB+OvVY5Lkla0H4WVOkeiexETj97Uj0Ki6vEwhShPrSRrJ/7S/X4KJ6nkHTFT0WN85Y7Tyy00bEoW8gTIZgbQpej2Y0frRQZQ9x2eOgsMIY6zC8kkjlDucLvJyFE6m+5yuGAoFrI/xz53m69VaGtyVkd6yKqxMdKjgTdnZMzdLvA/tEWecInPQhisJu5AV4grBJDMkRd4YeaVUeQVJuBuCaJC1T6Cr/v7LxqlqCO8jvuN7cKlYgjZYR+qr9P4yQ2GDpJGnjlLm0rc3ySHocPYCc6nvmw3HaX6p8jZTkJqRFK3iQxg+QETaG+9i2KfDCKNr4u6ZaSo5fH8hFE6EAFyN3csd9c2JQhVd9NbeDHvndbpdm9Nmceq54t3JSs0PPkBkNePmCB8vH/kmfJRkRI6Uw2GpMhsxKF816oNk3BAZ9b/XzFZha82q2IqLSmCnFPkWVJAbUANKi0hqQwxKY221OmEkiYYmLQogbpAek5/Xx6w4AozL0ELaGZpBnm0tP9qedzuMML6UC0LfkpabzYHxlJ1NJYa6mCLxOW5abs7SJJqwyMwVbgY52zLpWtkRNUZCkLW/45SrQgRDDsajVBBtiAxDe+arPfL91FBpxR3Ke3S4Qt7JBTpZnApHc+9EbgBuoiBoSrNWSVR5DRAVlfY3fdicMfxg8giZlhgtm7BZSWVKIalyY5Sg5BDD2Rgmxxw1erEZ3MpAm4lwDjOiKqOsWkWBsVyGVgOL9R9f+day+tAnhNmzExxtc2AMopd26GMb7YF6XOvohzr6DF/44sqfSIW7v9QijPxgo7PEAQm/MhAwaivK5P3DeVKn65I7kIZKYeIVZHxqgTOkGlHebpIa5C2pIX4SCnLviYgnSoz8YRru7L+vNTuse0BtLkWloGwkc7AyEFkCo6IYr8gkD54qUh2GsnFTs5zEZVDeyT7oYWaVgJSwQNWeiGaCoTWWYhFhadGhKMkwHsyyFAW8fFSADEViVnFT9ZxYQx60ORqLw87YOWPrApEIyMoDVHpV5CzyzbJRiXQYQs0+Q/SSJbo9J9RT1hd+KE52FjaubmS9Xkh0uIulfMlyZMW4yzsNgXKkBeEFYZ5y/cxJCGhtlQIUJetCdJR7UKi8eqBQFWhhERgunqWMz2XDo2QqcqoVOYT1Y9mq9bLLQn16DYvmSB7rj5BVsJ6HIWj19i19b23DWkTYRMTisdgid048gjGJKMbYsVhVLKQc7hiGZ2lhXHRZkK/RLsjPaK7iseeOIjJpT2PCtTVGW5ZQKSFHt9tzwOCUbBVnBOu0o25w16gx4oJw8ooOF0R2uUpIAC4lSJ0ihwtLkQDuL6G4Jr4LCvXv1nwr7SjDYMmNonW8MClc5kCHI1mEgUWGPf+BXWMaiEZ2kURtRxjupqkQVY0X35CXjYB0xjg80nJ74TepvvLEAYO0JSsPNmBT6CAt6m6+S9XEIsIIlFc6gJymtIXqgh1DeBvSKwN0eDOSs5VrtWbHBcsCII3S4csIbn0GBU7MAU8IJcDjPSF1PGW2+LilBHoqpBw76xpTwrUUG2kRYSmoNcVwYsaHE2wNxtBOYRiGpT7vSW5nojilSmtQFXVSAk4csIljlqxrwQlov+FWvYXds3cYeX3KTOnw0fu7NGAU70f7MpDc0KQSDA3Bk4UwadXH4GcBYVcNi1FRv4zpsARjIWRcPSZZRfQy2omLzUVn2QiqPKRIR0AOmVHDSgZEMCOjixHkGoGUIq4p14rPMuybf1RDMGG/h8zE2uuX0kyYG1+0bGyqih8njyK2Kc2Q7lNq4udE5k7EzdP0o8RoDIjkj7HnXEAVUAN9g9n9HAwHzPBpLYTa0iLMCvaQryvXiivcK9aghWXQMdHW626BWwYWCs/eF7o1RAyXptAzDlHtXRw/NyGFAa0ERFBni3iiJhTn14BSS57YWIHIGr0XNXfXZsAhageQCrHEA8O2iRRbG9yOV5ptYhdJZKI6AxsdCWHu64D43HsjPWTpbn2+mSUgsog03byrpBvVO12NbuBrxo2ClbHj7RqGv+6UsBIUgToYBY3jOIULV+pjG+0BeizuRCVSClwMRuXpUtUPgEhKiQy148mjaE+LRx14MHUyfkdYDxullpBhrT+7EGb4Ai023xattmeS1trkJFRL/NFvLSMMXuAW6FftU2ZJ15BEccEJMwwLaHf1kLwhtsO62UF4J0hkD00nwupgupz8t74H3hB5PGkUus7W/2W8AHYhjFHAC0YMUbS6FEIEFVNKijx1lBYpQVLk1y4k4GCpi5DE0OhqiR5bQxhJalZcpSRkmJcam3i6WFJ2xGjpHDMed15CQjVyyxyLnYGiXKaha736Rfm9BNczhZBr2rtl5quf98kizygsIp5SMdOLjDe1IZm09Ls2NvI7KtGUvg3BLoRpD7CgsSIboP+GV2mc7Wmy9DyRlgmkJRohjRuhvicrpDM8SjouRfQTvNXGUuHx4FFS72k+a1TrE0EJkuyprz9VCRl+9orPbYYCkEWwwPSwCNRw7MnupFGXlbuZSMHxzYD1g3qp0hXx7h3IBh0JUkhEaG20Wyy4+SkjMO2I37M9s2je3ZepCqL1GWH9hRhbJ+3rlA6Zmf6luECpVlUBVAKc3tnJCmntS29U8SAu7r0rfeZ7x0oBKvBYA2/silTvbsmoa5Xr3lxvE1mG76IhnFYSkj3DE0MBhKXYtSLS9qxbAC+mM7hPxtIzDp0wezrurzbLoz3lmbJN4laap5dCDSqktS26RpwCg07rYtoYKl0DZL/vUKtDCvFwln/uOiofH8k/Z0MnD7skJVYl79GYwFNGAwRthqROtNZTymZ9LUfhokEYJ+aByb4R3yaT83aJT+2ZxL/2qRA8EpJMJMVWFCVb620+3YlF0DLKKuUvmw+dvlTH0cWz1Z6Is0fys/Wei4okmpsMzV9PRHXLsup0iSjPle6kVOkcPwknzMvkTrL3nYeqkhUE8h7WGv42t1jdHGTM0B1ZuPPV9qI6YeYWyQuRBTeFusiNoR3q0modYj30bB41Q2AX2N4dJlkNOjkA390eFKy0lX91vhBhb79WEeYJ42oHJk3b3CBcGCtgFmFB3Tr5pS5balFvHaGdCmnPu6WoIiZ0fVchc14rW07yRFVB+9/atLTySZpqYe5Z/XWHbiqZ3Zzj2fgd5voj6aNrJx/1OozfQQGAEllZj43UXjTY6pfvpKOSIn0RxHutX9YqJum19y4YW+Mxi7Dftx2Vp9yHyeTkeMmDfdC9pkwWd5TLmwEjhEbhsfCVUcfIguQzAQZQmqwYr8f8XOYpMyaQgZPxUKYpFR3DvSxBmIyqpoZ2zMeiWE7jAhVvLiINwyfhuomn6wZtuCFIvrgAbE8lme9iGz9PXqnYJdE9tw8Vog4xF4ZZ+zScbsopkWkJEUqXoZunAIVO0lCLn4ZnSm2VUGo5HuWgxBj4bl76w3nRzkiEczw0AGSibMVw5FrvgGMxFY5G9kNfH8dMoCuJ8+Ia0LtNYpwIdxT7Zjw94VvYXA/aUSfZFrL4vQnCgnG6bugollfdEqX+6Xsk4Ncr1Hse0x2X3wOJ1sDShQGGz7C6W1tP+TvqMfaWhbBnMhdCG1IIIpUbsz+qxJkgzK+7Xe5oPyl/dU/uhbAndJnyO/fhvUifIZkwRxIdJQfG72C9JZ6qRiuXkdoiVYZIdIR8XwjINzcGsyTxibZMWeE2RLL+8HN1wqZ31khSV5OsC0yVBQhcIblgTSYuKHnFPtRKSgD5YyiB/j5KXJgGmyP1kEPwB9GZyd3GxSeZ80UpJO7AOuQfD0GVAt4IQZIxKylKlf8huWUfdOS5oAgu/5G88H+af+jyYTtaGFjNhqeUZIz9so0+PAHxHvQ9QUllvzzNfB/JJsnwNiToab6+CxU5diPMDbrKA+05SuDgLSb5Tt7yhpvlW3m0F9Mkw9pJDdDibQEXkbyuCQtv7NHWniWfoK+NPMLwvSSrDGNrgxPT2umjrY6CgLl7XWyN70L9/qLXwy7Uhe2vcQ0irL9Wtp/ea7F0UT/1N/jas1yBQYSd5QIO9OODCBvoFT/L/kwQ1lxdIQ1FeeIXHS8efiiCh9h1J8TwMZavE9kc3XAiap7dTkTGMh6wG8kJ2udOPWk/vNqDoWTtiIGnY5FlgPiZiuWC9YLvVMWfa6rU/6waR3Bh2ipqBne0Qm0IjVD9Oxu4/rt4Gbfh30g94meusNTzsusOJEmo/vh+RnMh/v67BCYIaygukLr8LGkqLxF3IIzuCE5e3fwdAH3qVD0WtFE6EcTJxfEMCFKI4cJ74HfeEuEbFSdNFSUSO+1yqTiyV9pQps/dF5d443+mtDL2wgUufSIxID5JIbW+IFt9znC11toqVW8qbMQ4Kdm7Vf3uTB0L7fkd/6cD0w0XGbTV16pN4+EfhLTaOuViUQgFsrxDwiUizXwS38WKRIdJIhHGBXHztnxhtqOLQeTrUHWUp8vd98y9Wvb01QIEtiNNyd0vUG2e7zo4jLDv+oJc6PMbRNiFjiGj8VlEGBMbtCsHByri19LasfwPw8AY63c+72/2gj0yCGOhLbLezjqM53o/mEUYHYjBGNgolPwmMKBxD6pdM8TMixWge8Kx6EsyeylZzyjP9i4TrTL1RGRSMmyMlaf3FFSoiCP63mhjVIX/e+5YNpcZcq4WjGV0mUx+I1Jt6YxccyQXYQeVKqiWm5sXAtnq39J6OTJGs5eWzkqORrRulfxgyghpO35IXKrLZUvocOSGNapsQVrhaVCls1KzrjPSl1Z2WuNpNWeYMi/9ZLJfX2FsTKiE5qfLTp94mYkbWGOz90tO9HDZW1qPO1dCehYL1no4D5kkrzk82Z/+OkVP5b326Lk+kQZkulh4SjlWBnTye1r9mWViWIbccMy8O3p2cgxyuitkHC71WTo2GcnmZbI+86Rqxqhnzpn901vBOHr2w7/5o0+6cD5d/DkTWZp9XRczN/S5ySWpMTIap+ulLYfl7kjceFByUo4mjEfY9ZkyeNqEaHXnFRW0qvNeMQZWMnvjXMCi2EC5ftXD8pcb/4CQazd54D+Pyu55P5RVXeEqW8bWFfeGl2cb7n4iydYVWYbj58makRgpw7FZn/tqtzw0Z7RUIj2X63GkVF9ySTs99DDwxDN16VycKON1NEEYJ7kABb949N/dl6Xi4sfAdV4J/1cm7m8eifsxuXPd4d4gqSTZY6a+ulmIUbBAGvkNszi0RLe+Im9qXKhct/bPsuH6R2RbfoVcXoSbksZMlQ21OhUKzdBm/fX0PVFSODnczfS98YTzJLXwdib84wmkf4yniONkGyaCc8Px5FiLH6SLZiZ8dTMSwlXh5y0ooceTdhhUiOSR68N+GS7AdzNLhflfXKN8hErwRJ0rMMvDkpFcPXdYnKLZK7ej5gbWg2RDu/lHnSqQCfqyuFv5+dnyK3MTYtzFlCERagMwhYdXOYbiwpySelhBeq78dVQI0fIDOHbGi9gLvN+M12sxP/qFjfsVOaXjlaR1IMGilEg+xet4W+EkZF7zuSJzjk6OedRxyMbnDi5GsA291OcDSN5YIoJBPNygHMv5CEQd1MPOB/bPos9BhJ3F4p2PRx1CGAUSJl6T2WtSliOSkGFbY53Flg7TH4tDhZz82DAHy5H5aGOypo/azyXtm6FZhDEwOw06UAgYvA4Bm5QOGXxJRs/IqBQIJRQEeBMeJUZ9TQ7cO6nEek3Xof6h18e4KExGp/JL3sgE9U5Y/ytPtZxOYKP+Qt7AimvUoSi2k09QeaeiTImOjJ5joHRKHc9e4DMUpMgPqbPlQNJjf9SfGI1FvYk8kld6sHoNdSbybkqVntDhtExKjoFSIefE/zlORndRlOczjMqiikOg/kWJmbnORagakI1bdM8FmEUY9bCFnbh6sAn1l7DY+4KSZV1h3emd6KgeY22ghlfVU4djpZq+KpXm+uE756TEqIWTimIJLs+T9HgUlkYNe4Khrmb4vOG4LI2fSedEqi0wLBJmq62t700QxgtBp+Ga3hu6SiX3+HF1orJTJsveOh30jxKzyqAjJKEvJMfWJKx9z/Dqe2aNUQVQ9n78nhRHJIvOHTWdCqsQgQzLhIFZyxb5cmSeZzNma8+aICwegZ20ctw4Zoh0/uRKyX/6A2XBOAaNfhfMMeNiadfTWzZIwnj0aYahTY8GUX1cOgJFoeeQPGgmGZIRfk4lliSOCiZ5IUkRbXL9VUt3FBT9u1BokjY/F9xHvW5vurT6hajrEcPAj4kEmtU4Tp4WBqEy1ZVjVyGsPaYs1hohmSb55z2XQxA/T6Wc82SeAEknSTWzLKnfsR4XdUTOmX/zxGr3kpE059fUK/LP+dPIQPKs3oX15C2FliwxZiwdzki4jpOb0hKl+9svpGnGFchUrAEJKZH9mKQbOmARZdJwW6eF33OhNFMNSQMrD9B4TNONMfSHUEKeuWxcikp04Fi+zMhXG2tjVuHpXDHjk2U8L0OBSPvO1tw5N82ios2Ta0cggm2dZkunzCwPY0oRLR1ksmS4rMa2DrezcmfwhPFzWsrJmLkzNWMvB0j7HncMdxT/puDBXdSAReIpIsnlZxw6FU8KJBQm2JY7nDuSjJzv53cUUEobGlUEL60TPKnbsHkcgRRcyn39uFRFBfagbCuruHGMY2G94CbSjLU1MGgzlJvAqGKeNhq4afROAOUhb6XgRK9FDcbMdeC4mOWizYkmLyKE8+D7uB5kK1wjzbDCvllqj+vCcn15MF/ZC1b8Yc4wTfko8sB8MA0sMWl7O7TVzligOVcCDhdMI0uGJil7hAtbY7b1vTYHRR6BzLOxGjmkh9ka2OD3/b8Cgwjr/zU+pz3YRBgve2Gel8Z4z2nvgy87vQIk07U9fN7aslhEWGqov1w1Ih5WjTNhZ4Pr278rQOvLAQhEnx49qYQac2AWYSMjAuVH04YriWwQBn4FiKw/bcXdnWaQZoIwKsS/WzRRZdpbg4MHD8r+/ftl1qxZMnSo9fJAAz/l/umRRZs//PBD8fb2lnnz5omPT/+Fge+HN/u13aZ3spkgbBxuR797as9dxlbm3YgrCD/++GMJCgqSnJwcNQne7Mo6ufy9rq5OEhMTle7Dm4Kqq6ulDBeycZIRERFSU1OjfoJRnDI2NlZKceHaNddcI3zvtm3b1DNeKHNeXFysrp1644031NX0fB9vMmIB5cBARPuiHX94gUA2bqTl7/w8Pj5eMjIy1FjCwsKkqKhIPcPntRsA2W7hwoWydetWVUGbd2GyjYoOY4l15g5gPuHh4dKEsuvLly+XTz75RN3WvmbNGnVRHAuU+fn5qXGzPf/mvWa7d+9W4+BVILw5UHtPbm6ums/s2dZrOZKn/dfavSYZpiYIm5caLUtHD7G5RTnJQ4cOqQXhwnBRkpOTpRB3UBI5HGxtba2axMiRI9WC+fv7S0IC7htD2x07cPEMBsUJcXH5Lk509OjRsmXLFlVbnhugtbVVlixZIu+++676vqqqSi0OF4mL2ozECV5sExICqz4WkAjjs9wIpAChoaHqtiIuOKtpc4xsR8Sw7fe//33JysqS9evXq8/YnhuJVUnZd1RUlPqdc7n99ttl9erVsmjRIrVZOQ4iiHdLV1ZWqjXjM5GRkao/joN/c3xsw/nk5eXJ3LlzZerUqTbX+A/fHJLCut5Frk0QxkCT5RNSbL6MDYgMLrj2v10P9TTSdrK6SQjKJJVzkmO64KlgkgHnoA4Iawl6I6eZQKWTSRmqmpsBf+UJr0Ktw0nDk/WBN6yRAZLe0NQsFS3tuJvMQ3Izjsqw0WkqqT0VtUb4HvYZASuEBrzJoQ0JHnt37pDRU6arfmnJ0G5UMiyfro1fW4fNmzerW3BJcbR2XJeNGzeqz7lJHYXffLkPRZt7Cx8mCGNlgKcXT1KmlIECBrP8c/cxZdJhnCPNQ2NggOZCMfgnH8VdtBpRrI7KmEkGv1AoonmIlxnQbMQ2RPYoBMqU4p00Mo9EBQNeFMoaIpxbMaobRCFWhWYuFmahuayixy9HUxhNYlodXhpnWciFte/vnj5qoJZD9ZNbfUqe32J64bdZKXHRsFhZMtJ21YD+mAEt4VxQWspbYIej/dIQaM0+jpPHajNEjiHQgcrbloajUiiBbYkE2gSN35GBWvMsVUHr+4UG3IwvbcuQLFzzYQwW9bCFQ2OEiKOTbhAGbgXoynrrQI4cK9df3mM3wtiQdTTGgLywEIq+KtMg9NcKUCokTz0KRFmLl7RpmuqvAQ6+t28rMIiwvq3beXvKBGGs3cRIIrr/6axjLDrd/nRWMlzaMN3ILI3Fh46mIJnz4tK5xzpWlBfaIT3SD0eSwaAaSrB0DhKseW4N32urrdm54AU0fDuSONHfmDRBGF3q9DhT2oqDl5XeVLr1GR5Gryo9w/TC0hPMiweY9EeaS2apeZkpjlNsJmieV7ah55XA5xhHQQmOoWD6WovIb6bHGhuDt9hRUmIRMMZR6OMj9GFxjPeniK4vPY5wBSCS6gD1JfJcfp4D6UofTkdvOIWmbiVtcvNxjEzs0JIVuRnZv/5dzmq+7I8qQSJu1+PnX2UWnNdEQsNN0GeSyOAUIs2RmoCG3mNbnl4thMye2AlHdrUlDzYRz5gP9scTpdKGaIkxyOtypJ/+attnhPXXgAbfa30FBhF2ke2QQYQNIuwiW4GLbLj/B4YI43+flmHRAAAAAElFTkSuQmCC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52671" y="370508"/>
            <a:ext cx="6863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Как проходит вакцинация от COVID-19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99557" y="1044417"/>
            <a:ext cx="54205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Перед прививкой: </a:t>
            </a:r>
          </a:p>
          <a:p>
            <a:r>
              <a:rPr lang="ru-RU" dirty="0"/>
              <a:t>- осмотр врача с измерением температуры </a:t>
            </a:r>
          </a:p>
          <a:p>
            <a:r>
              <a:rPr lang="ru-RU" dirty="0"/>
              <a:t>- сбор сведений о контактах с инфицированными </a:t>
            </a:r>
          </a:p>
          <a:p>
            <a:r>
              <a:rPr lang="ru-RU" dirty="0"/>
              <a:t>- измерение уровня кислорода в крови и осмотр зева </a:t>
            </a:r>
          </a:p>
          <a:p>
            <a:r>
              <a:rPr lang="ru-RU" dirty="0"/>
              <a:t>- информирование о возможных реакциях </a:t>
            </a:r>
          </a:p>
          <a:p>
            <a:r>
              <a:rPr lang="ru-RU" dirty="0"/>
              <a:t>- заполнение информированного добровольного согласия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91545" y="3861048"/>
            <a:ext cx="56464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После прививки в течение 3 дней рекомендуется: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67608" y="5229200"/>
            <a:ext cx="2790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!Не посещать сауну/баню!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03513" y="4797152"/>
            <a:ext cx="4591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!Избегать чрезмерных физических нагрузок!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38910" y="4446117"/>
            <a:ext cx="2655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!Не принимать алкоголь!</a:t>
            </a:r>
          </a:p>
        </p:txBody>
      </p:sp>
      <p:pic>
        <p:nvPicPr>
          <p:cNvPr id="8204" name="Picture 12" descr="ограничение после прививки от коронавиурс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176" y="980729"/>
            <a:ext cx="2457450" cy="226695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7176120" y="4293097"/>
            <a:ext cx="3187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 повышении температуры можно принять нестероидные противовоспалительные препараты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19936" y="5666156"/>
            <a:ext cx="5017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 покраснении, отечности, болезненности места вакцинации можно принять антигистаминные средства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Вакцинация и </a:t>
            </a:r>
            <a:r>
              <a:rPr lang="en-US" b="1" dirty="0">
                <a:solidFill>
                  <a:srgbClr val="FF0000"/>
                </a:solidFill>
              </a:rPr>
              <a:t>COVID-19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847528" y="2286000"/>
            <a:ext cx="8503920" cy="3375248"/>
          </a:xfrm>
        </p:spPr>
        <p:txBody>
          <a:bodyPr/>
          <a:lstStyle/>
          <a:p>
            <a:r>
              <a:rPr lang="ru-RU" dirty="0"/>
              <a:t>Перенесенная инфекция не числится в списке противопоказаний</a:t>
            </a:r>
          </a:p>
          <a:p>
            <a:r>
              <a:rPr lang="ru-RU" dirty="0"/>
              <a:t>Перед проведением вакцинации не требуется дополнительных обследований на </a:t>
            </a:r>
            <a:r>
              <a:rPr lang="en-US" dirty="0"/>
              <a:t>COVID-19</a:t>
            </a:r>
            <a:r>
              <a:rPr lang="ru-RU" dirty="0"/>
              <a:t>.</a:t>
            </a:r>
          </a:p>
          <a:p>
            <a:r>
              <a:rPr lang="ru-RU" dirty="0"/>
              <a:t>Вакцинация в инкубационном периоде </a:t>
            </a:r>
            <a:r>
              <a:rPr lang="en-US" dirty="0"/>
              <a:t>COVID-19 </a:t>
            </a:r>
            <a:r>
              <a:rPr lang="ru-RU" dirty="0"/>
              <a:t>не усугубляет течение инфекции.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www.nevskieokna.ru/upload/resize_cache/iblock/d93/150_800_1/zhdun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543" y="1775188"/>
            <a:ext cx="2346416" cy="3128554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850" y="250825"/>
            <a:ext cx="10515600" cy="892175"/>
          </a:xfrm>
        </p:spPr>
        <p:txBody>
          <a:bodyPr/>
          <a:lstStyle/>
          <a:p>
            <a:r>
              <a:rPr lang="ru-RU" i="1" dirty="0">
                <a:solidFill>
                  <a:srgbClr val="FF0000"/>
                </a:solidFill>
              </a:rPr>
              <a:t>К чему ведет ожидание?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>
          <a:xfrm>
            <a:off x="3371850" y="1013188"/>
            <a:ext cx="8202607" cy="5593987"/>
          </a:xfrm>
        </p:spPr>
        <p:txBody>
          <a:bodyPr>
            <a:normAutofit/>
          </a:bodyPr>
          <a:lstStyle/>
          <a:p>
            <a:r>
              <a:rPr lang="ru-RU" sz="2000" dirty="0"/>
              <a:t>Риск заболеть </a:t>
            </a:r>
            <a:r>
              <a:rPr lang="en-US" sz="2000" dirty="0"/>
              <a:t>COVID -19 </a:t>
            </a:r>
            <a:r>
              <a:rPr lang="ru-RU" sz="2000" dirty="0"/>
              <a:t>(может быть тяжелое течение, риск осложнения, смерти, длительное восстановление после перенесенной инфекции, </a:t>
            </a:r>
            <a:r>
              <a:rPr lang="ru-RU" sz="2000" dirty="0" err="1"/>
              <a:t>астенизация</a:t>
            </a:r>
            <a:r>
              <a:rPr lang="ru-RU" sz="2000" dirty="0"/>
              <a:t>, старт новых хронических заболеваний, прерывание беременности при заболевании на ранних сроках)</a:t>
            </a:r>
          </a:p>
          <a:p>
            <a:r>
              <a:rPr lang="ru-RU" sz="2000" dirty="0"/>
              <a:t>Экономические потери (длительный больничный, затраты на лечение и реабилитацию)</a:t>
            </a:r>
          </a:p>
          <a:p>
            <a:r>
              <a:rPr lang="ru-RU" sz="2000" dirty="0"/>
              <a:t>Ограничение в возможности путешествовать при введении «</a:t>
            </a:r>
            <a:r>
              <a:rPr lang="ru-RU" sz="2000" dirty="0" err="1"/>
              <a:t>ковидных</a:t>
            </a:r>
            <a:r>
              <a:rPr lang="ru-RU" sz="2000" dirty="0"/>
              <a:t> паспортов»</a:t>
            </a:r>
          </a:p>
          <a:p>
            <a:r>
              <a:rPr lang="ru-RU" sz="2000" dirty="0"/>
              <a:t> Эмоциональные потери (тревога, страх, постоянные ограничения)</a:t>
            </a:r>
          </a:p>
          <a:p>
            <a:r>
              <a:rPr lang="ru-RU" sz="2000" dirty="0"/>
              <a:t>Пока люди ждут, вирус приобретает новые мутации (мутации происходят, когда вирус находится в организме заболевшего человека). Чем меньше заболевших – тем меньше мутаций.</a:t>
            </a:r>
          </a:p>
          <a:p>
            <a:r>
              <a:rPr lang="ru-RU" sz="2000" dirty="0"/>
              <a:t>Нарабатывать свой иммунитет все равно придется, лучше выбрать более безопасный путь – вакцинацию!   </a:t>
            </a:r>
            <a:endParaRPr lang="en-US" sz="2000" dirty="0"/>
          </a:p>
          <a:p>
            <a:r>
              <a:rPr lang="ru-RU" sz="2000" dirty="0"/>
              <a:t>Более подробную информацию о вакцинах можно посмотреть на сайтах: </a:t>
            </a:r>
            <a:r>
              <a:rPr lang="en-US" sz="2000" dirty="0">
                <a:solidFill>
                  <a:srgbClr val="0070C0"/>
                </a:solidFill>
              </a:rPr>
              <a:t>gogov.ru</a:t>
            </a:r>
            <a:r>
              <a:rPr lang="ru-RU" sz="2000" dirty="0">
                <a:solidFill>
                  <a:srgbClr val="0070C0"/>
                </a:solidFill>
              </a:rPr>
              <a:t>; </a:t>
            </a:r>
            <a:r>
              <a:rPr lang="ru-RU" sz="2000" dirty="0" err="1">
                <a:solidFill>
                  <a:srgbClr val="0070C0"/>
                </a:solidFill>
              </a:rPr>
              <a:t>стопкоронавирус.рф</a:t>
            </a:r>
            <a:r>
              <a:rPr lang="ru-RU" sz="2000" dirty="0">
                <a:solidFill>
                  <a:srgbClr val="0070C0"/>
                </a:solidFill>
              </a:rPr>
              <a:t>;</a:t>
            </a:r>
            <a:r>
              <a:rPr lang="en-US" sz="2000" dirty="0">
                <a:solidFill>
                  <a:srgbClr val="0070C0"/>
                </a:solidFill>
              </a:rPr>
              <a:t> epivak-corona.ru</a:t>
            </a:r>
            <a:endParaRPr lang="ru-RU" sz="2000" dirty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3E3F82-96BA-47E3-82C8-6632D06E4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113"/>
            <a:ext cx="12188389" cy="56787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A1E6D4-5B8A-4B53-BAD6-F52B6BB7EE7C}"/>
              </a:ext>
            </a:extLst>
          </p:cNvPr>
          <p:cNvSpPr/>
          <p:nvPr/>
        </p:nvSpPr>
        <p:spPr>
          <a:xfrm>
            <a:off x="930709" y="6533331"/>
            <a:ext cx="78578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https://www.who.int/ru/news-room/feature-stories/detail/the-race-for-a-covid-19-vaccine-explained</a:t>
            </a:r>
            <a:endParaRPr lang="ru-RU" sz="9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B5EAEE-794F-4823-92B0-565F78AC8FE8}"/>
              </a:ext>
            </a:extLst>
          </p:cNvPr>
          <p:cNvSpPr txBox="1"/>
          <p:nvPr/>
        </p:nvSpPr>
        <p:spPr>
          <a:xfrm>
            <a:off x="316337" y="324670"/>
            <a:ext cx="8226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Специфический иммунный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291182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B5F1B1-CA6B-4BBA-8E28-3B411477B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28" y="1033818"/>
            <a:ext cx="8913104" cy="53478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F1F4C5-0F46-4162-8BA3-8BA841D137D1}"/>
              </a:ext>
            </a:extLst>
          </p:cNvPr>
          <p:cNvSpPr/>
          <p:nvPr/>
        </p:nvSpPr>
        <p:spPr>
          <a:xfrm>
            <a:off x="3289161" y="6381681"/>
            <a:ext cx="7857811" cy="231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7" dirty="0"/>
              <a:t>https://www.who.int/ru/news-room/feature-stories/detail/the-race-for-a-covid-19-vaccine-explained</a:t>
            </a:r>
            <a:endParaRPr lang="ru-RU" sz="907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A380B-6B98-4C27-B4B1-B8183BE006C5}"/>
              </a:ext>
            </a:extLst>
          </p:cNvPr>
          <p:cNvSpPr txBox="1"/>
          <p:nvPr/>
        </p:nvSpPr>
        <p:spPr>
          <a:xfrm>
            <a:off x="491763" y="116472"/>
            <a:ext cx="8226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Как работают вакцины?</a:t>
            </a:r>
          </a:p>
        </p:txBody>
      </p:sp>
    </p:spTree>
    <p:extLst>
      <p:ext uri="{BB962C8B-B14F-4D97-AF65-F5344CB8AC3E}">
        <p14:creationId xmlns:p14="http://schemas.microsoft.com/office/powerpoint/2010/main" val="1016279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671A1B9-3BB9-432C-BB86-471BBA97C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28" y="348094"/>
            <a:ext cx="9737272" cy="54049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213B03-0B3D-4763-AEA4-D8308A87A9B9}"/>
              </a:ext>
            </a:extLst>
          </p:cNvPr>
          <p:cNvSpPr/>
          <p:nvPr/>
        </p:nvSpPr>
        <p:spPr>
          <a:xfrm>
            <a:off x="3289161" y="6381681"/>
            <a:ext cx="7857811" cy="231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7" dirty="0"/>
              <a:t>https://www.who.int/ru/news-room/feature-stories/detail/the-race-for-a-covid-19-vaccine-explained</a:t>
            </a:r>
            <a:endParaRPr lang="ru-RU" sz="907" dirty="0"/>
          </a:p>
        </p:txBody>
      </p:sp>
    </p:spTree>
    <p:extLst>
      <p:ext uri="{BB962C8B-B14F-4D97-AF65-F5344CB8AC3E}">
        <p14:creationId xmlns:p14="http://schemas.microsoft.com/office/powerpoint/2010/main" val="972195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1460C-1F6A-4266-8149-D2A8283DD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682CAE-0B11-485D-B77A-43DCC8DA7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037" y="107183"/>
            <a:ext cx="11373838" cy="55938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AF346A-0202-42FA-B9E8-F6F6F5320E4E}"/>
              </a:ext>
            </a:extLst>
          </p:cNvPr>
          <p:cNvSpPr/>
          <p:nvPr/>
        </p:nvSpPr>
        <p:spPr>
          <a:xfrm>
            <a:off x="252569" y="6442970"/>
            <a:ext cx="7857811" cy="231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7" dirty="0"/>
              <a:t>https://www.who.int/ru/news-room/feature-stories/detail/the-race-for-a-covid-19-vaccine-explained</a:t>
            </a:r>
            <a:endParaRPr lang="ru-RU" sz="907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6AAA91-CD8B-4B13-BC74-597C00FC6AB3}"/>
              </a:ext>
            </a:extLst>
          </p:cNvPr>
          <p:cNvSpPr/>
          <p:nvPr/>
        </p:nvSpPr>
        <p:spPr>
          <a:xfrm>
            <a:off x="7781925" y="4964149"/>
            <a:ext cx="42110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FF0000"/>
                </a:solidFill>
              </a:rPr>
              <a:t>Используется вирус, который доставляет генетическую последовательность отвечающую за синтез антигена, благодаря чему вакцина способна активировать иммунный ответ, не вызывая болезни.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15E56-3446-4BB0-8FBC-6E137CE21BF8}"/>
              </a:ext>
            </a:extLst>
          </p:cNvPr>
          <p:cNvSpPr txBox="1"/>
          <p:nvPr/>
        </p:nvSpPr>
        <p:spPr>
          <a:xfrm>
            <a:off x="523875" y="4964149"/>
            <a:ext cx="38195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FF0000"/>
                </a:solidFill>
              </a:rPr>
              <a:t>Используется цельный убитый вирус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B00F5-F8A5-48FC-AF17-8445ABD25C3C}"/>
              </a:ext>
            </a:extLst>
          </p:cNvPr>
          <p:cNvSpPr txBox="1"/>
          <p:nvPr/>
        </p:nvSpPr>
        <p:spPr>
          <a:xfrm>
            <a:off x="4181474" y="4962388"/>
            <a:ext cx="33813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FF0000"/>
                </a:solidFill>
              </a:rPr>
              <a:t>Используется живой специально выращенный вирус, который не может вызвать заболевание, но формирует хороший иммунитет</a:t>
            </a:r>
          </a:p>
        </p:txBody>
      </p:sp>
    </p:spTree>
    <p:extLst>
      <p:ext uri="{BB962C8B-B14F-4D97-AF65-F5344CB8AC3E}">
        <p14:creationId xmlns:p14="http://schemas.microsoft.com/office/powerpoint/2010/main" val="3295282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4A047B-7991-E04B-AEA8-C1A80AB9C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3" y="449918"/>
            <a:ext cx="9829797" cy="332399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Глобальный ландшафт</a:t>
            </a:r>
            <a:r>
              <a:rPr lang="fr-FR" baseline="30000" dirty="0">
                <a:solidFill>
                  <a:schemeClr val="tx2"/>
                </a:solidFill>
              </a:rPr>
              <a:t>1,2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F89817E-480F-4716-B450-92AEE5BB919B}"/>
              </a:ext>
            </a:extLst>
          </p:cNvPr>
          <p:cNvCxnSpPr>
            <a:cxnSpLocks/>
          </p:cNvCxnSpPr>
          <p:nvPr/>
        </p:nvCxnSpPr>
        <p:spPr>
          <a:xfrm>
            <a:off x="7873819" y="1104159"/>
            <a:ext cx="412810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392B687-8EEA-45A5-9526-A9B8F10D4EC6}"/>
              </a:ext>
            </a:extLst>
          </p:cNvPr>
          <p:cNvGrpSpPr/>
          <p:nvPr/>
        </p:nvGrpSpPr>
        <p:grpSpPr>
          <a:xfrm>
            <a:off x="5951468" y="1104159"/>
            <a:ext cx="5936187" cy="4522744"/>
            <a:chOff x="4130211" y="2343750"/>
            <a:chExt cx="3602206" cy="3754428"/>
          </a:xfr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76124A22-337E-4F0D-B24D-D9D3D76F6251}"/>
                </a:ext>
              </a:extLst>
            </p:cNvPr>
            <p:cNvSpPr/>
            <p:nvPr/>
          </p:nvSpPr>
          <p:spPr>
            <a:xfrm>
              <a:off x="4267602" y="2343750"/>
              <a:ext cx="3339308" cy="3754428"/>
            </a:xfrm>
            <a:prstGeom prst="roundRect">
              <a:avLst>
                <a:gd name="adj" fmla="val 483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99B2BDC-D3D8-41AC-9015-61E78A232D37}"/>
                </a:ext>
              </a:extLst>
            </p:cNvPr>
            <p:cNvSpPr/>
            <p:nvPr/>
          </p:nvSpPr>
          <p:spPr>
            <a:xfrm>
              <a:off x="5296735" y="2389656"/>
              <a:ext cx="1896266" cy="792025"/>
            </a:xfrm>
            <a:prstGeom prst="rect">
              <a:avLst/>
            </a:prstGeom>
            <a:grp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lang="ru-RU" sz="1600" b="1" cap="all" dirty="0">
                  <a:solidFill>
                    <a:srgbClr val="525CA3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Доклинические исследования</a:t>
              </a:r>
              <a:r>
                <a:rPr lang="fr-FR" sz="1600" b="1" cap="all" dirty="0">
                  <a:solidFill>
                    <a:srgbClr val="525CA3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br>
                <a:rPr lang="fr-FR" sz="2400" b="1" cap="all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351" b="1" cap="all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182</a:t>
              </a:r>
              <a:r>
                <a:rPr lang="fr-FR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кандидата</a:t>
              </a:r>
              <a:endParaRPr lang="fr-FR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FFF5DF9-6FD7-4BE2-803C-076CDE8D7A9A}"/>
                </a:ext>
              </a:extLst>
            </p:cNvPr>
            <p:cNvCxnSpPr>
              <a:cxnSpLocks/>
            </p:cNvCxnSpPr>
            <p:nvPr/>
          </p:nvCxnSpPr>
          <p:spPr>
            <a:xfrm>
              <a:off x="4130211" y="3134733"/>
              <a:ext cx="3602206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Graphique 22">
            <a:extLst>
              <a:ext uri="{FF2B5EF4-FFF2-40B4-BE49-F238E27FC236}">
                <a16:creationId xmlns:a16="http://schemas.microsoft.com/office/drawing/2014/main" id="{3A637426-B2F2-4922-BE2B-74260666A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3101" y="2322079"/>
            <a:ext cx="431732" cy="430887"/>
          </a:xfrm>
          <a:prstGeom prst="rect">
            <a:avLst/>
          </a:prstGeom>
        </p:spPr>
      </p:pic>
      <p:pic>
        <p:nvPicPr>
          <p:cNvPr id="29" name="Graphique 28">
            <a:extLst>
              <a:ext uri="{FF2B5EF4-FFF2-40B4-BE49-F238E27FC236}">
                <a16:creationId xmlns:a16="http://schemas.microsoft.com/office/drawing/2014/main" id="{04106635-6693-461E-80F3-EFA06C435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3101" y="1409578"/>
            <a:ext cx="431732" cy="4308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D175CE-065B-4E66-9314-B295667A4FDA}"/>
              </a:ext>
            </a:extLst>
          </p:cNvPr>
          <p:cNvGrpSpPr/>
          <p:nvPr/>
        </p:nvGrpSpPr>
        <p:grpSpPr>
          <a:xfrm>
            <a:off x="542372" y="1991723"/>
            <a:ext cx="5368137" cy="2747619"/>
            <a:chOff x="542370" y="1554262"/>
            <a:chExt cx="5368137" cy="274761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00D63C5-BF48-174A-9D6A-6FD0CC9FA987}"/>
                </a:ext>
              </a:extLst>
            </p:cNvPr>
            <p:cNvSpPr txBox="1"/>
            <p:nvPr/>
          </p:nvSpPr>
          <p:spPr>
            <a:xfrm>
              <a:off x="542370" y="1554262"/>
              <a:ext cx="5368137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4313" indent="-274313" defTabSz="914150"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200" dirty="0">
                  <a:solidFill>
                    <a:srgbClr val="4E5FAE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256 </a:t>
              </a:r>
              <a:r>
                <a:rPr lang="ru-RU" sz="2200" dirty="0">
                  <a:solidFill>
                    <a:srgbClr val="4E5FAE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вакцин-кандидатов</a:t>
              </a:r>
              <a:endParaRPr lang="en-US" sz="2200" dirty="0">
                <a:solidFill>
                  <a:srgbClr val="4E5FA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  <a:p>
              <a:pPr marL="274313" indent="-274313" defTabSz="914150"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200" dirty="0">
                  <a:solidFill>
                    <a:srgbClr val="4E5FAE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12 </a:t>
              </a:r>
              <a:r>
                <a:rPr lang="ru-RU" sz="2200" dirty="0">
                  <a:solidFill>
                    <a:srgbClr val="4E5FAE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вакцин уже одобрены для применения в мире</a:t>
              </a:r>
              <a:endParaRPr lang="en-US" sz="2200" dirty="0">
                <a:solidFill>
                  <a:srgbClr val="4E5FA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550B26-A0B1-4D15-812A-A5499E7335FC}"/>
                </a:ext>
              </a:extLst>
            </p:cNvPr>
            <p:cNvGrpSpPr/>
            <p:nvPr/>
          </p:nvGrpSpPr>
          <p:grpSpPr>
            <a:xfrm>
              <a:off x="1543032" y="3347774"/>
              <a:ext cx="3366812" cy="954107"/>
              <a:chOff x="1659468" y="3777216"/>
              <a:chExt cx="3366812" cy="732983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F5FDCD-A98E-41F2-BA2A-B40010487D6E}"/>
                  </a:ext>
                </a:extLst>
              </p:cNvPr>
              <p:cNvSpPr/>
              <p:nvPr/>
            </p:nvSpPr>
            <p:spPr>
              <a:xfrm>
                <a:off x="2387525" y="3777216"/>
                <a:ext cx="2638755" cy="732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525CA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Draft landscape </a:t>
                </a:r>
                <a:br>
                  <a:rPr lang="en-US" sz="1400" b="1" dirty="0">
                    <a:solidFill>
                      <a:srgbClr val="525CA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400" b="1" dirty="0">
                    <a:solidFill>
                      <a:srgbClr val="525CA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COVID-19 candidate vaccines</a:t>
                </a:r>
              </a:p>
              <a:p>
                <a:pPr>
                  <a:defRPr/>
                </a:pPr>
                <a:r>
                  <a:rPr lang="en-US" sz="1400" b="1" i="1" dirty="0">
                    <a:solidFill>
                      <a:srgbClr val="525CA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26</a:t>
                </a:r>
                <a:r>
                  <a:rPr lang="en-US" sz="1400" b="1" i="1" baseline="30000" dirty="0">
                    <a:solidFill>
                      <a:srgbClr val="525CA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400" b="1" i="1" dirty="0">
                    <a:solidFill>
                      <a:srgbClr val="525CA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2021 </a:t>
                </a:r>
              </a:p>
            </p:txBody>
          </p:sp>
          <p:pic>
            <p:nvPicPr>
              <p:cNvPr id="25" name="Graphique 24">
                <a:extLst>
                  <a:ext uri="{FF2B5EF4-FFF2-40B4-BE49-F238E27FC236}">
                    <a16:creationId xmlns:a16="http://schemas.microsoft.com/office/drawing/2014/main" id="{D1DB4976-F0A5-45EF-A80C-69450134E0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9468" y="3808571"/>
                <a:ext cx="694691" cy="656815"/>
              </a:xfrm>
              <a:prstGeom prst="rect">
                <a:avLst/>
              </a:prstGeom>
            </p:spPr>
          </p:pic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8019AB7-7A75-4F3A-991A-3BA7DA553FD2}"/>
              </a:ext>
            </a:extLst>
          </p:cNvPr>
          <p:cNvSpPr/>
          <p:nvPr/>
        </p:nvSpPr>
        <p:spPr>
          <a:xfrm>
            <a:off x="7598643" y="2148049"/>
            <a:ext cx="40509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cap="all" dirty="0">
                <a:solidFill>
                  <a:srgbClr val="525CA3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Клинические Исследования</a:t>
            </a:r>
            <a:r>
              <a:rPr lang="fr-FR" sz="1600" b="1" cap="all" dirty="0">
                <a:solidFill>
                  <a:srgbClr val="525CA3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fr-FR" sz="2400" b="1" cap="all" dirty="0">
                <a:solidFill>
                  <a:srgbClr val="4E5FA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351" b="1" cap="al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  <a:r>
              <a:rPr lang="fr-FR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кандидата</a:t>
            </a:r>
            <a:endParaRPr lang="fr-FR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83980FC-7A8C-453F-9E4A-99BB7E306A61}"/>
              </a:ext>
            </a:extLst>
          </p:cNvPr>
          <p:cNvSpPr/>
          <p:nvPr/>
        </p:nvSpPr>
        <p:spPr>
          <a:xfrm>
            <a:off x="7598643" y="2936256"/>
            <a:ext cx="3008507" cy="234365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(25)</a:t>
            </a:r>
          </a:p>
          <a:p>
            <a:pPr>
              <a:lnSpc>
                <a:spcPct val="150000"/>
              </a:lnSpc>
              <a:defRPr/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I/II (24)</a:t>
            </a:r>
          </a:p>
          <a:p>
            <a:pPr>
              <a:lnSpc>
                <a:spcPct val="150000"/>
              </a:lnSpc>
              <a:defRPr/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 (6)</a:t>
            </a:r>
          </a:p>
          <a:p>
            <a:pPr>
              <a:lnSpc>
                <a:spcPct val="150000"/>
              </a:lnSpc>
              <a:defRPr/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II/III (5)</a:t>
            </a:r>
          </a:p>
          <a:p>
            <a:pPr>
              <a:lnSpc>
                <a:spcPct val="150000"/>
              </a:lnSpc>
              <a:defRPr/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III (12)</a:t>
            </a:r>
          </a:p>
          <a:p>
            <a:pPr>
              <a:lnSpc>
                <a:spcPct val="150000"/>
              </a:lnSpc>
              <a:defRPr/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Одобрены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(12)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DCB0500-C798-456A-9922-A3731AA5A043}"/>
              </a:ext>
            </a:extLst>
          </p:cNvPr>
          <p:cNvSpPr txBox="1"/>
          <p:nvPr/>
        </p:nvSpPr>
        <p:spPr>
          <a:xfrm>
            <a:off x="6177879" y="5625067"/>
            <a:ext cx="5502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*Approved under EUA (Emergency Use Authorization) or MAA (</a:t>
            </a:r>
            <a:r>
              <a:rPr lang="fr-FR" sz="1200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Authorization Application). </a:t>
            </a:r>
          </a:p>
          <a:p>
            <a:pPr algn="ctr">
              <a:defRPr/>
            </a:pPr>
            <a:r>
              <a:rPr lang="en-IN" sz="1200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 approval varies with country. </a:t>
            </a:r>
            <a:endParaRPr lang="fr-FR" sz="1200" dirty="0">
              <a:solidFill>
                <a:srgbClr val="525C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13">
            <a:extLst>
              <a:ext uri="{FF2B5EF4-FFF2-40B4-BE49-F238E27FC236}">
                <a16:creationId xmlns:a16="http://schemas.microsoft.com/office/drawing/2014/main" id="{CBA7095C-5757-4A66-8C4C-BE627705CD94}"/>
              </a:ext>
            </a:extLst>
          </p:cNvPr>
          <p:cNvSpPr txBox="1"/>
          <p:nvPr/>
        </p:nvSpPr>
        <p:spPr>
          <a:xfrm>
            <a:off x="3119191" y="6518887"/>
            <a:ext cx="8680837" cy="27917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354">
              <a:defRPr/>
            </a:pPr>
            <a:r>
              <a:rPr lang="en-IN" sz="907" b="1" dirty="0">
                <a:solidFill>
                  <a:srgbClr val="4E5F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IN" sz="907" dirty="0">
                <a:solidFill>
                  <a:srgbClr val="4E5F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landscape and tracker of COVID-19 candidate vaccines. Available at: </a:t>
            </a:r>
            <a:r>
              <a:rPr lang="en-US" sz="907" dirty="0">
                <a:solidFill>
                  <a:srgbClr val="4E5FAE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https://www.who.int/publications/m/item/draft-landscape-of-covid-19-candidate-vaccines</a:t>
            </a:r>
            <a:r>
              <a:rPr lang="en-US" sz="907" dirty="0">
                <a:solidFill>
                  <a:srgbClr val="4E5F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Accessed on February 26</a:t>
            </a:r>
            <a:r>
              <a:rPr lang="en-US" sz="907" baseline="30000" dirty="0">
                <a:solidFill>
                  <a:srgbClr val="4E5F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907" dirty="0">
                <a:solidFill>
                  <a:srgbClr val="4E5F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2021. </a:t>
            </a:r>
            <a:r>
              <a:rPr lang="en-US" sz="907" b="1" dirty="0">
                <a:solidFill>
                  <a:srgbClr val="4E5F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IN" sz="907" dirty="0">
                <a:solidFill>
                  <a:srgbClr val="4E5F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Vaccine Tracker. Available at:</a:t>
            </a:r>
            <a:r>
              <a:rPr lang="en-IN" sz="907" b="1" dirty="0">
                <a:solidFill>
                  <a:srgbClr val="4E5F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907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COVID-19 vaccine tracker (shinyapps.io)</a:t>
            </a:r>
            <a:r>
              <a:rPr lang="en-US" sz="907" dirty="0">
                <a:solidFill>
                  <a:srgbClr val="4E5F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Accessed on February 26</a:t>
            </a:r>
            <a:r>
              <a:rPr lang="en-US" sz="907" baseline="30000" dirty="0">
                <a:solidFill>
                  <a:srgbClr val="4E5F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907" dirty="0">
                <a:solidFill>
                  <a:srgbClr val="4E5F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2021.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7F44F8-4182-4818-87E3-AC70D15573DE}"/>
              </a:ext>
            </a:extLst>
          </p:cNvPr>
          <p:cNvSpPr/>
          <p:nvPr/>
        </p:nvSpPr>
        <p:spPr>
          <a:xfrm>
            <a:off x="361740" y="6250834"/>
            <a:ext cx="2487785" cy="51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399308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1">
            <a:extLst>
              <a:ext uri="{FF2B5EF4-FFF2-40B4-BE49-F238E27FC236}">
                <a16:creationId xmlns:a16="http://schemas.microsoft.com/office/drawing/2014/main" id="{F08CD6F4-3929-4EE2-B0F0-07DD7520F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333019"/>
            <a:ext cx="11226376" cy="57328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ru-RU" dirty="0">
                <a:solidFill>
                  <a:schemeClr val="tx2"/>
                </a:solidFill>
                <a:sym typeface="+mj-lt"/>
              </a:rPr>
              <a:t>Целевые требования ВОЗ к профилю вакцин против</a:t>
            </a:r>
            <a:r>
              <a:rPr lang="en-IN" dirty="0">
                <a:solidFill>
                  <a:schemeClr val="tx2"/>
                </a:solidFill>
                <a:sym typeface="+mj-lt"/>
              </a:rPr>
              <a:t> COVID-19</a:t>
            </a:r>
            <a:r>
              <a:rPr lang="en-IN" baseline="30000" dirty="0">
                <a:solidFill>
                  <a:schemeClr val="tx2"/>
                </a:solidFill>
                <a:sym typeface="+mj-lt"/>
              </a:rPr>
              <a:t>1</a:t>
            </a:r>
          </a:p>
        </p:txBody>
      </p:sp>
      <p:sp>
        <p:nvSpPr>
          <p:cNvPr id="36" name="ZoneTexte 13">
            <a:extLst>
              <a:ext uri="{FF2B5EF4-FFF2-40B4-BE49-F238E27FC236}">
                <a16:creationId xmlns:a16="http://schemas.microsoft.com/office/drawing/2014/main" id="{5924CDA6-A845-49E5-AF94-B4D8F4237376}"/>
              </a:ext>
            </a:extLst>
          </p:cNvPr>
          <p:cNvSpPr txBox="1"/>
          <p:nvPr/>
        </p:nvSpPr>
        <p:spPr>
          <a:xfrm>
            <a:off x="3186030" y="6258852"/>
            <a:ext cx="8680837" cy="41876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defRPr/>
            </a:pPr>
            <a:r>
              <a:rPr lang="en-US" sz="907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AEs: Adverse events; WHO: World health organization.</a:t>
            </a:r>
          </a:p>
          <a:p>
            <a:pPr lvl="0">
              <a:defRPr/>
            </a:pPr>
            <a:r>
              <a:rPr lang="en-US" sz="907" b="1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IN" sz="907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Target Product Profiles for COVID-19 Vaccines. Available at: </a:t>
            </a:r>
            <a:r>
              <a:rPr lang="en-US" sz="907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https://www.who.int/publications/m/item/who-target-product-profiles-for-covid-19-vaccines</a:t>
            </a:r>
            <a:r>
              <a:rPr lang="en-US" sz="907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Accessed on February 26</a:t>
            </a:r>
            <a:r>
              <a:rPr lang="en-US" sz="907" baseline="30000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907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2021.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1890F4-E8A0-4F92-BF64-54CD97817589}"/>
              </a:ext>
            </a:extLst>
          </p:cNvPr>
          <p:cNvSpPr/>
          <p:nvPr/>
        </p:nvSpPr>
        <p:spPr bwMode="auto">
          <a:xfrm rot="5400000">
            <a:off x="-716582" y="2395341"/>
            <a:ext cx="5056060" cy="2573857"/>
          </a:xfrm>
          <a:prstGeom prst="rect">
            <a:avLst/>
          </a:prstGeom>
          <a:solidFill>
            <a:schemeClr val="tx2"/>
          </a:solidFill>
          <a:ln w="3175"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0" indent="-180970" algn="ctr" eaLnBrk="0" hangingPunct="0">
              <a:buClr>
                <a:schemeClr val="bg1"/>
              </a:buClr>
              <a:buFont typeface="Arial" pitchFamily="34" charset="0"/>
              <a:buChar char="–"/>
            </a:pPr>
            <a:endParaRPr lang="en-US" sz="1200" b="1" kern="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Pentagon 18">
            <a:extLst>
              <a:ext uri="{FF2B5EF4-FFF2-40B4-BE49-F238E27FC236}">
                <a16:creationId xmlns:a16="http://schemas.microsoft.com/office/drawing/2014/main" id="{A1EEBB9A-B37E-479D-BBFE-B6DED15B450A}"/>
              </a:ext>
            </a:extLst>
          </p:cNvPr>
          <p:cNvSpPr/>
          <p:nvPr/>
        </p:nvSpPr>
        <p:spPr bwMode="auto">
          <a:xfrm rot="5400000">
            <a:off x="218513" y="1343177"/>
            <a:ext cx="3185873" cy="2709323"/>
          </a:xfrm>
          <a:prstGeom prst="homePlate">
            <a:avLst/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0" indent="-180970" algn="ctr" eaLnBrk="0" hangingPunct="0">
              <a:buClr>
                <a:schemeClr val="bg1"/>
              </a:buClr>
              <a:buFont typeface="Arial" pitchFamily="34" charset="0"/>
              <a:buChar char="–"/>
            </a:pPr>
            <a:endParaRPr lang="en-US" sz="1200" b="1" kern="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0A4F92-467C-4A83-80E6-96A024B0BDAB}"/>
              </a:ext>
            </a:extLst>
          </p:cNvPr>
          <p:cNvSpPr/>
          <p:nvPr/>
        </p:nvSpPr>
        <p:spPr bwMode="auto">
          <a:xfrm rot="5400000">
            <a:off x="-716584" y="2346006"/>
            <a:ext cx="5056063" cy="257385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0" indent="-180970" algn="ctr" eaLnBrk="0" hangingPunct="0">
              <a:buClr>
                <a:schemeClr val="bg1"/>
              </a:buClr>
              <a:buFont typeface="Arial" pitchFamily="34" charset="0"/>
              <a:buChar char="–"/>
            </a:pPr>
            <a:endParaRPr lang="en-US" sz="1200" b="1" kern="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Pentagon 20">
            <a:extLst>
              <a:ext uri="{FF2B5EF4-FFF2-40B4-BE49-F238E27FC236}">
                <a16:creationId xmlns:a16="http://schemas.microsoft.com/office/drawing/2014/main" id="{32707892-C42D-4119-A5EE-0D4F40B92BDF}"/>
              </a:ext>
            </a:extLst>
          </p:cNvPr>
          <p:cNvSpPr/>
          <p:nvPr/>
        </p:nvSpPr>
        <p:spPr bwMode="auto">
          <a:xfrm rot="5400000">
            <a:off x="1263052" y="298644"/>
            <a:ext cx="1096795" cy="2709323"/>
          </a:xfrm>
          <a:prstGeom prst="homePlate">
            <a:avLst>
              <a:gd name="adj" fmla="val 24288"/>
            </a:avLst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0" indent="-180970" algn="ctr" eaLnBrk="0" hangingPunct="0">
              <a:buClr>
                <a:schemeClr val="bg1"/>
              </a:buClr>
              <a:buFont typeface="Arial" pitchFamily="34" charset="0"/>
              <a:buChar char="–"/>
            </a:pPr>
            <a:endParaRPr lang="en-US" sz="1200" b="1" kern="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02A2A4-D38B-4311-AB37-024696B2649A}"/>
              </a:ext>
            </a:extLst>
          </p:cNvPr>
          <p:cNvSpPr txBox="1"/>
          <p:nvPr/>
        </p:nvSpPr>
        <p:spPr>
          <a:xfrm>
            <a:off x="524517" y="1754662"/>
            <a:ext cx="25738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A04BE6A-E49D-4514-B36F-983CCEC4A34A}"/>
              </a:ext>
            </a:extLst>
          </p:cNvPr>
          <p:cNvSpPr/>
          <p:nvPr/>
        </p:nvSpPr>
        <p:spPr bwMode="auto">
          <a:xfrm rot="5400000">
            <a:off x="2140919" y="2395341"/>
            <a:ext cx="5056060" cy="2573857"/>
          </a:xfrm>
          <a:prstGeom prst="rect">
            <a:avLst/>
          </a:prstGeom>
          <a:solidFill>
            <a:schemeClr val="tx2"/>
          </a:solidFill>
          <a:ln w="3175"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0" indent="-180970" algn="ctr" eaLnBrk="0" hangingPunct="0">
              <a:buClr>
                <a:schemeClr val="bg1"/>
              </a:buClr>
              <a:buFont typeface="Arial" pitchFamily="34" charset="0"/>
              <a:buChar char="–"/>
            </a:pPr>
            <a:endParaRPr lang="en-US" sz="1200" b="1" kern="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0" name="Pentagon 18">
            <a:extLst>
              <a:ext uri="{FF2B5EF4-FFF2-40B4-BE49-F238E27FC236}">
                <a16:creationId xmlns:a16="http://schemas.microsoft.com/office/drawing/2014/main" id="{C0075E03-E1F7-49F5-A1FB-434037F96FD2}"/>
              </a:ext>
            </a:extLst>
          </p:cNvPr>
          <p:cNvSpPr/>
          <p:nvPr/>
        </p:nvSpPr>
        <p:spPr bwMode="auto">
          <a:xfrm rot="5400000">
            <a:off x="3076013" y="1343177"/>
            <a:ext cx="3185873" cy="2709323"/>
          </a:xfrm>
          <a:prstGeom prst="homePlate">
            <a:avLst/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0" indent="-180970" algn="ctr" eaLnBrk="0" hangingPunct="0">
              <a:buClr>
                <a:schemeClr val="bg1"/>
              </a:buClr>
              <a:buFont typeface="Arial" pitchFamily="34" charset="0"/>
              <a:buChar char="–"/>
            </a:pPr>
            <a:endParaRPr lang="en-US" sz="1200" b="1" kern="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AA3B641-8541-40B1-8E17-495F0CC0B9CD}"/>
              </a:ext>
            </a:extLst>
          </p:cNvPr>
          <p:cNvSpPr/>
          <p:nvPr/>
        </p:nvSpPr>
        <p:spPr bwMode="auto">
          <a:xfrm rot="5400000">
            <a:off x="2140918" y="2346006"/>
            <a:ext cx="5056063" cy="257385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0" indent="-180970" algn="ctr" eaLnBrk="0" hangingPunct="0">
              <a:buClr>
                <a:schemeClr val="bg1"/>
              </a:buClr>
              <a:buFont typeface="Arial" pitchFamily="34" charset="0"/>
              <a:buChar char="–"/>
            </a:pPr>
            <a:endParaRPr lang="en-US" sz="1200" b="1" kern="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Pentagon 20">
            <a:extLst>
              <a:ext uri="{FF2B5EF4-FFF2-40B4-BE49-F238E27FC236}">
                <a16:creationId xmlns:a16="http://schemas.microsoft.com/office/drawing/2014/main" id="{DA864EE6-11C7-48D2-8CD0-9F395E13E904}"/>
              </a:ext>
            </a:extLst>
          </p:cNvPr>
          <p:cNvSpPr/>
          <p:nvPr/>
        </p:nvSpPr>
        <p:spPr bwMode="auto">
          <a:xfrm rot="5400000">
            <a:off x="4120552" y="298644"/>
            <a:ext cx="1096795" cy="2709323"/>
          </a:xfrm>
          <a:prstGeom prst="homePlate">
            <a:avLst>
              <a:gd name="adj" fmla="val 24288"/>
            </a:avLst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0" indent="-180970" algn="ctr" eaLnBrk="0" hangingPunct="0">
              <a:buClr>
                <a:schemeClr val="bg1"/>
              </a:buClr>
              <a:buFont typeface="Arial" pitchFamily="34" charset="0"/>
              <a:buChar char="–"/>
            </a:pPr>
            <a:endParaRPr lang="en-US" sz="1200" b="1" kern="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55BDDA5-D84D-4198-BA6C-D8699B0CCD5B}"/>
              </a:ext>
            </a:extLst>
          </p:cNvPr>
          <p:cNvSpPr txBox="1"/>
          <p:nvPr/>
        </p:nvSpPr>
        <p:spPr>
          <a:xfrm>
            <a:off x="3382017" y="1754662"/>
            <a:ext cx="25738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  <a:buClr>
                <a:schemeClr val="accent2"/>
              </a:buClr>
            </a:pP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</a:t>
            </a:r>
            <a:endParaRPr lang="en-IN" sz="1100" b="1" dirty="0">
              <a:solidFill>
                <a:schemeClr val="bg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9CD0C09-DA72-478A-8FA5-6C1650F180BC}"/>
              </a:ext>
            </a:extLst>
          </p:cNvPr>
          <p:cNvSpPr/>
          <p:nvPr/>
        </p:nvSpPr>
        <p:spPr bwMode="auto">
          <a:xfrm rot="5400000">
            <a:off x="4998419" y="2395341"/>
            <a:ext cx="5056060" cy="2573857"/>
          </a:xfrm>
          <a:prstGeom prst="rect">
            <a:avLst/>
          </a:prstGeom>
          <a:solidFill>
            <a:schemeClr val="tx2"/>
          </a:solidFill>
          <a:ln w="3175"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0" indent="-180970" algn="ctr" eaLnBrk="0" hangingPunct="0">
              <a:buClr>
                <a:schemeClr val="bg1"/>
              </a:buClr>
              <a:buFont typeface="Arial" pitchFamily="34" charset="0"/>
              <a:buChar char="–"/>
            </a:pPr>
            <a:endParaRPr lang="en-US" sz="1200" b="1" kern="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Pentagon 18">
            <a:extLst>
              <a:ext uri="{FF2B5EF4-FFF2-40B4-BE49-F238E27FC236}">
                <a16:creationId xmlns:a16="http://schemas.microsoft.com/office/drawing/2014/main" id="{039CE9DC-BB60-41E3-B3CD-32EB76E20E75}"/>
              </a:ext>
            </a:extLst>
          </p:cNvPr>
          <p:cNvSpPr/>
          <p:nvPr/>
        </p:nvSpPr>
        <p:spPr bwMode="auto">
          <a:xfrm rot="5400000">
            <a:off x="5933513" y="1343177"/>
            <a:ext cx="3185873" cy="2709323"/>
          </a:xfrm>
          <a:prstGeom prst="homePlate">
            <a:avLst/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0" indent="-180970" algn="ctr" eaLnBrk="0" hangingPunct="0">
              <a:buClr>
                <a:schemeClr val="bg1"/>
              </a:buClr>
              <a:buFont typeface="Arial" pitchFamily="34" charset="0"/>
              <a:buChar char="–"/>
            </a:pPr>
            <a:endParaRPr lang="en-US" sz="1200" b="1" kern="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B7AB883-397A-4EAD-9F82-DD516C92CDA0}"/>
              </a:ext>
            </a:extLst>
          </p:cNvPr>
          <p:cNvSpPr/>
          <p:nvPr/>
        </p:nvSpPr>
        <p:spPr bwMode="auto">
          <a:xfrm rot="5400000">
            <a:off x="4998418" y="2346006"/>
            <a:ext cx="5056063" cy="257385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0" indent="-180970" algn="ctr" eaLnBrk="0" hangingPunct="0">
              <a:buClr>
                <a:schemeClr val="bg1"/>
              </a:buClr>
              <a:buFont typeface="Arial" pitchFamily="34" charset="0"/>
              <a:buChar char="–"/>
            </a:pPr>
            <a:endParaRPr lang="en-US" sz="1200" b="1" kern="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0" name="Pentagon 20">
            <a:extLst>
              <a:ext uri="{FF2B5EF4-FFF2-40B4-BE49-F238E27FC236}">
                <a16:creationId xmlns:a16="http://schemas.microsoft.com/office/drawing/2014/main" id="{1F405221-9371-44DF-A1E4-3B67D066E084}"/>
              </a:ext>
            </a:extLst>
          </p:cNvPr>
          <p:cNvSpPr/>
          <p:nvPr/>
        </p:nvSpPr>
        <p:spPr bwMode="auto">
          <a:xfrm rot="5400000">
            <a:off x="6978052" y="298644"/>
            <a:ext cx="1096795" cy="2709323"/>
          </a:xfrm>
          <a:prstGeom prst="homePlate">
            <a:avLst>
              <a:gd name="adj" fmla="val 24288"/>
            </a:avLst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0" indent="-180970" algn="ctr" eaLnBrk="0" hangingPunct="0">
              <a:buClr>
                <a:schemeClr val="bg1"/>
              </a:buClr>
              <a:buFont typeface="Arial" pitchFamily="34" charset="0"/>
              <a:buChar char="–"/>
            </a:pPr>
            <a:endParaRPr lang="en-US" sz="1200" b="1" kern="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B7DB50D-5A37-4A3F-8E5C-FB57AB419C88}"/>
              </a:ext>
            </a:extLst>
          </p:cNvPr>
          <p:cNvSpPr txBox="1"/>
          <p:nvPr/>
        </p:nvSpPr>
        <p:spPr>
          <a:xfrm>
            <a:off x="6356292" y="1694278"/>
            <a:ext cx="25738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Хранение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стабильность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18B166F-7904-4784-AC7C-03D5B46182DA}"/>
              </a:ext>
            </a:extLst>
          </p:cNvPr>
          <p:cNvSpPr/>
          <p:nvPr/>
        </p:nvSpPr>
        <p:spPr bwMode="auto">
          <a:xfrm rot="5400000">
            <a:off x="7855919" y="2395341"/>
            <a:ext cx="5056060" cy="2573857"/>
          </a:xfrm>
          <a:prstGeom prst="rect">
            <a:avLst/>
          </a:prstGeom>
          <a:solidFill>
            <a:schemeClr val="tx2"/>
          </a:solidFill>
          <a:ln w="3175"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0" indent="-180970" algn="ctr" eaLnBrk="0" hangingPunct="0">
              <a:buClr>
                <a:schemeClr val="bg1"/>
              </a:buClr>
              <a:buFont typeface="Arial" pitchFamily="34" charset="0"/>
              <a:buChar char="–"/>
            </a:pPr>
            <a:endParaRPr lang="en-US" sz="1200" b="1" kern="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6" name="Pentagon 18">
            <a:extLst>
              <a:ext uri="{FF2B5EF4-FFF2-40B4-BE49-F238E27FC236}">
                <a16:creationId xmlns:a16="http://schemas.microsoft.com/office/drawing/2014/main" id="{F0338AA3-0DE2-4325-8174-E40A3B113502}"/>
              </a:ext>
            </a:extLst>
          </p:cNvPr>
          <p:cNvSpPr/>
          <p:nvPr/>
        </p:nvSpPr>
        <p:spPr bwMode="auto">
          <a:xfrm rot="5400000">
            <a:off x="8791013" y="1343177"/>
            <a:ext cx="3185873" cy="2709323"/>
          </a:xfrm>
          <a:prstGeom prst="homePlate">
            <a:avLst/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0" indent="-180970" algn="ctr" eaLnBrk="0" hangingPunct="0">
              <a:buClr>
                <a:schemeClr val="bg1"/>
              </a:buClr>
              <a:buFont typeface="Arial" pitchFamily="34" charset="0"/>
              <a:buChar char="–"/>
            </a:pPr>
            <a:endParaRPr lang="en-US" sz="1200" b="1" kern="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B414F68-2E30-479F-8DE1-D5C08D8E900C}"/>
              </a:ext>
            </a:extLst>
          </p:cNvPr>
          <p:cNvSpPr/>
          <p:nvPr/>
        </p:nvSpPr>
        <p:spPr bwMode="auto">
          <a:xfrm rot="5400000">
            <a:off x="7855918" y="2346006"/>
            <a:ext cx="5056063" cy="257385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0" indent="-180970" algn="ctr" eaLnBrk="0" hangingPunct="0">
              <a:buClr>
                <a:schemeClr val="bg1"/>
              </a:buClr>
              <a:buFont typeface="Arial" pitchFamily="34" charset="0"/>
              <a:buChar char="–"/>
            </a:pPr>
            <a:endParaRPr lang="en-US" sz="1200" b="1" kern="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8" name="Pentagon 20">
            <a:extLst>
              <a:ext uri="{FF2B5EF4-FFF2-40B4-BE49-F238E27FC236}">
                <a16:creationId xmlns:a16="http://schemas.microsoft.com/office/drawing/2014/main" id="{FEB4195C-99C4-4261-8FE6-02AA6D0868CF}"/>
              </a:ext>
            </a:extLst>
          </p:cNvPr>
          <p:cNvSpPr/>
          <p:nvPr/>
        </p:nvSpPr>
        <p:spPr bwMode="auto">
          <a:xfrm rot="5400000">
            <a:off x="9835552" y="298644"/>
            <a:ext cx="1096795" cy="2709323"/>
          </a:xfrm>
          <a:prstGeom prst="homePlate">
            <a:avLst>
              <a:gd name="adj" fmla="val 24288"/>
            </a:avLst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0" indent="-180970" algn="ctr" eaLnBrk="0" hangingPunct="0">
              <a:buClr>
                <a:schemeClr val="bg1"/>
              </a:buClr>
              <a:buFont typeface="Arial" pitchFamily="34" charset="0"/>
              <a:buChar char="–"/>
            </a:pPr>
            <a:endParaRPr lang="en-US" sz="1200" b="1" kern="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FAC8F19-007D-4879-9D3D-A9B143AE1CE3}"/>
              </a:ext>
            </a:extLst>
          </p:cNvPr>
          <p:cNvSpPr txBox="1"/>
          <p:nvPr/>
        </p:nvSpPr>
        <p:spPr>
          <a:xfrm>
            <a:off x="9097017" y="1754662"/>
            <a:ext cx="25738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 дозирования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ectangle : coins arrondis 1">
            <a:extLst>
              <a:ext uri="{FF2B5EF4-FFF2-40B4-BE49-F238E27FC236}">
                <a16:creationId xmlns:a16="http://schemas.microsoft.com/office/drawing/2014/main" id="{34383F41-E530-4F23-BE1A-D98A28B0F0BF}"/>
              </a:ext>
            </a:extLst>
          </p:cNvPr>
          <p:cNvSpPr>
            <a:spLocks/>
          </p:cNvSpPr>
          <p:nvPr/>
        </p:nvSpPr>
        <p:spPr>
          <a:xfrm>
            <a:off x="3398796" y="2251033"/>
            <a:ext cx="2539976" cy="393604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/>
          <a:lstStyle/>
          <a:p>
            <a:pPr marL="182875" indent="-182875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серьезных побочных явлений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75" indent="-182875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Хорошая переносимость в разных возрастных группах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75" indent="-182875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Положительный профиль польза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 : coins arrondis 1">
            <a:extLst>
              <a:ext uri="{FF2B5EF4-FFF2-40B4-BE49-F238E27FC236}">
                <a16:creationId xmlns:a16="http://schemas.microsoft.com/office/drawing/2014/main" id="{0851F7D0-775F-4EFA-A5A2-36CC488401EF}"/>
              </a:ext>
            </a:extLst>
          </p:cNvPr>
          <p:cNvSpPr>
            <a:spLocks/>
          </p:cNvSpPr>
          <p:nvPr/>
        </p:nvSpPr>
        <p:spPr>
          <a:xfrm>
            <a:off x="537209" y="2251033"/>
            <a:ext cx="2539979" cy="393604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/>
          <a:lstStyle/>
          <a:p>
            <a:pPr marL="182875" indent="-182875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в течении не менее 6 месяцев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75" indent="-182875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защиты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(&lt;2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недель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82875" indent="-182875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в разных популяциях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75" indent="-182875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   50 –70%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ectangle : coins arrondis 1">
            <a:extLst>
              <a:ext uri="{FF2B5EF4-FFF2-40B4-BE49-F238E27FC236}">
                <a16:creationId xmlns:a16="http://schemas.microsoft.com/office/drawing/2014/main" id="{67759CAA-998A-4546-9703-41E7BFE41DEA}"/>
              </a:ext>
            </a:extLst>
          </p:cNvPr>
          <p:cNvSpPr>
            <a:spLocks/>
          </p:cNvSpPr>
          <p:nvPr/>
        </p:nvSpPr>
        <p:spPr>
          <a:xfrm>
            <a:off x="9112595" y="2251033"/>
            <a:ext cx="2583211" cy="393604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/>
          <a:lstStyle/>
          <a:p>
            <a:pPr marL="182875" indent="-182875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 дозовый режим</a:t>
            </a:r>
            <a:b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75" indent="-182875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ревакцинации не более    1 раза в год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75" indent="-182875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Любой режим дозирования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ectangle : coins arrondis 1">
            <a:extLst>
              <a:ext uri="{FF2B5EF4-FFF2-40B4-BE49-F238E27FC236}">
                <a16:creationId xmlns:a16="http://schemas.microsoft.com/office/drawing/2014/main" id="{758C816D-B275-4785-A24A-80FDF976909A}"/>
              </a:ext>
            </a:extLst>
          </p:cNvPr>
          <p:cNvSpPr>
            <a:spLocks/>
          </p:cNvSpPr>
          <p:nvPr/>
        </p:nvSpPr>
        <p:spPr>
          <a:xfrm>
            <a:off x="6256803" y="2251033"/>
            <a:ext cx="2539979" cy="393604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/>
          <a:lstStyle/>
          <a:p>
            <a:pPr marL="182875" indent="-182875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Хорошая термостабильность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75" indent="-182875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недельная стабильность при температуре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2-8°C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2FB034F-ACA9-41BA-941F-6746A4C44CD6}"/>
              </a:ext>
            </a:extLst>
          </p:cNvPr>
          <p:cNvGrpSpPr/>
          <p:nvPr/>
        </p:nvGrpSpPr>
        <p:grpSpPr>
          <a:xfrm>
            <a:off x="10075528" y="1202887"/>
            <a:ext cx="616845" cy="571963"/>
            <a:chOff x="10201276" y="-544513"/>
            <a:chExt cx="850900" cy="788988"/>
          </a:xfrm>
          <a:solidFill>
            <a:schemeClr val="bg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3E5E46F-58F2-4C28-AC55-F843918892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01276" y="-544513"/>
              <a:ext cx="752475" cy="636588"/>
            </a:xfrm>
            <a:custGeom>
              <a:avLst/>
              <a:gdLst>
                <a:gd name="T0" fmla="*/ 191 w 748"/>
                <a:gd name="T1" fmla="*/ 1 h 632"/>
                <a:gd name="T2" fmla="*/ 330 w 748"/>
                <a:gd name="T3" fmla="*/ 57 h 632"/>
                <a:gd name="T4" fmla="*/ 415 w 748"/>
                <a:gd name="T5" fmla="*/ 57 h 632"/>
                <a:gd name="T6" fmla="*/ 521 w 748"/>
                <a:gd name="T7" fmla="*/ 7 h 632"/>
                <a:gd name="T8" fmla="*/ 592 w 748"/>
                <a:gd name="T9" fmla="*/ 58 h 632"/>
                <a:gd name="T10" fmla="*/ 747 w 748"/>
                <a:gd name="T11" fmla="*/ 102 h 632"/>
                <a:gd name="T12" fmla="*/ 747 w 748"/>
                <a:gd name="T13" fmla="*/ 362 h 632"/>
                <a:gd name="T14" fmla="*/ 727 w 748"/>
                <a:gd name="T15" fmla="*/ 363 h 632"/>
                <a:gd name="T16" fmla="*/ 727 w 748"/>
                <a:gd name="T17" fmla="*/ 180 h 632"/>
                <a:gd name="T18" fmla="*/ 19 w 748"/>
                <a:gd name="T19" fmla="*/ 199 h 632"/>
                <a:gd name="T20" fmla="*/ 45 w 748"/>
                <a:gd name="T21" fmla="*/ 611 h 632"/>
                <a:gd name="T22" fmla="*/ 403 w 748"/>
                <a:gd name="T23" fmla="*/ 611 h 632"/>
                <a:gd name="T24" fmla="*/ 403 w 748"/>
                <a:gd name="T25" fmla="*/ 630 h 632"/>
                <a:gd name="T26" fmla="*/ 41 w 748"/>
                <a:gd name="T27" fmla="*/ 631 h 632"/>
                <a:gd name="T28" fmla="*/ 0 w 748"/>
                <a:gd name="T29" fmla="*/ 99 h 632"/>
                <a:gd name="T30" fmla="*/ 155 w 748"/>
                <a:gd name="T31" fmla="*/ 58 h 632"/>
                <a:gd name="T32" fmla="*/ 203 w 748"/>
                <a:gd name="T33" fmla="*/ 130 h 632"/>
                <a:gd name="T34" fmla="*/ 33 w 748"/>
                <a:gd name="T35" fmla="*/ 79 h 632"/>
                <a:gd name="T36" fmla="*/ 20 w 748"/>
                <a:gd name="T37" fmla="*/ 156 h 632"/>
                <a:gd name="T38" fmla="*/ 726 w 748"/>
                <a:gd name="T39" fmla="*/ 95 h 632"/>
                <a:gd name="T40" fmla="*/ 593 w 748"/>
                <a:gd name="T41" fmla="*/ 78 h 632"/>
                <a:gd name="T42" fmla="*/ 505 w 748"/>
                <a:gd name="T43" fmla="*/ 79 h 632"/>
                <a:gd name="T44" fmla="*/ 381 w 748"/>
                <a:gd name="T45" fmla="*/ 130 h 632"/>
                <a:gd name="T46" fmla="*/ 310 w 748"/>
                <a:gd name="T47" fmla="*/ 78 h 632"/>
                <a:gd name="T48" fmla="*/ 219 w 748"/>
                <a:gd name="T49" fmla="*/ 66 h 632"/>
                <a:gd name="T50" fmla="*/ 199 w 748"/>
                <a:gd name="T51" fmla="*/ 21 h 632"/>
                <a:gd name="T52" fmla="*/ 176 w 748"/>
                <a:gd name="T53" fmla="*/ 86 h 632"/>
                <a:gd name="T54" fmla="*/ 219 w 748"/>
                <a:gd name="T55" fmla="*/ 86 h 632"/>
                <a:gd name="T56" fmla="*/ 394 w 748"/>
                <a:gd name="T57" fmla="*/ 65 h 632"/>
                <a:gd name="T58" fmla="*/ 373 w 748"/>
                <a:gd name="T59" fmla="*/ 21 h 632"/>
                <a:gd name="T60" fmla="*/ 353 w 748"/>
                <a:gd name="T61" fmla="*/ 94 h 632"/>
                <a:gd name="T62" fmla="*/ 394 w 748"/>
                <a:gd name="T63" fmla="*/ 85 h 632"/>
                <a:gd name="T64" fmla="*/ 570 w 748"/>
                <a:gd name="T65" fmla="*/ 65 h 632"/>
                <a:gd name="T66" fmla="*/ 570 w 748"/>
                <a:gd name="T67" fmla="*/ 35 h 632"/>
                <a:gd name="T68" fmla="*/ 527 w 748"/>
                <a:gd name="T69" fmla="*/ 36 h 632"/>
                <a:gd name="T70" fmla="*/ 542 w 748"/>
                <a:gd name="T71" fmla="*/ 108 h 632"/>
                <a:gd name="T72" fmla="*/ 570 w 748"/>
                <a:gd name="T73" fmla="*/ 65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48" h="632">
                  <a:moveTo>
                    <a:pt x="155" y="58"/>
                  </a:moveTo>
                  <a:cubicBezTo>
                    <a:pt x="159" y="9"/>
                    <a:pt x="164" y="2"/>
                    <a:pt x="191" y="1"/>
                  </a:cubicBezTo>
                  <a:cubicBezTo>
                    <a:pt x="230" y="0"/>
                    <a:pt x="232" y="3"/>
                    <a:pt x="241" y="57"/>
                  </a:cubicBezTo>
                  <a:cubicBezTo>
                    <a:pt x="271" y="57"/>
                    <a:pt x="300" y="57"/>
                    <a:pt x="330" y="57"/>
                  </a:cubicBezTo>
                  <a:cubicBezTo>
                    <a:pt x="339" y="3"/>
                    <a:pt x="342" y="0"/>
                    <a:pt x="381" y="1"/>
                  </a:cubicBezTo>
                  <a:cubicBezTo>
                    <a:pt x="407" y="3"/>
                    <a:pt x="412" y="10"/>
                    <a:pt x="415" y="57"/>
                  </a:cubicBezTo>
                  <a:cubicBezTo>
                    <a:pt x="445" y="57"/>
                    <a:pt x="475" y="57"/>
                    <a:pt x="501" y="57"/>
                  </a:cubicBezTo>
                  <a:cubicBezTo>
                    <a:pt x="508" y="40"/>
                    <a:pt x="511" y="21"/>
                    <a:pt x="521" y="7"/>
                  </a:cubicBezTo>
                  <a:cubicBezTo>
                    <a:pt x="527" y="0"/>
                    <a:pt x="544" y="1"/>
                    <a:pt x="557" y="1"/>
                  </a:cubicBezTo>
                  <a:cubicBezTo>
                    <a:pt x="582" y="1"/>
                    <a:pt x="585" y="7"/>
                    <a:pt x="592" y="58"/>
                  </a:cubicBezTo>
                  <a:cubicBezTo>
                    <a:pt x="629" y="58"/>
                    <a:pt x="666" y="58"/>
                    <a:pt x="703" y="58"/>
                  </a:cubicBezTo>
                  <a:cubicBezTo>
                    <a:pt x="738" y="58"/>
                    <a:pt x="747" y="67"/>
                    <a:pt x="747" y="102"/>
                  </a:cubicBezTo>
                  <a:cubicBezTo>
                    <a:pt x="747" y="185"/>
                    <a:pt x="747" y="269"/>
                    <a:pt x="747" y="352"/>
                  </a:cubicBezTo>
                  <a:cubicBezTo>
                    <a:pt x="747" y="355"/>
                    <a:pt x="748" y="359"/>
                    <a:pt x="747" y="362"/>
                  </a:cubicBezTo>
                  <a:cubicBezTo>
                    <a:pt x="744" y="368"/>
                    <a:pt x="740" y="373"/>
                    <a:pt x="737" y="379"/>
                  </a:cubicBezTo>
                  <a:cubicBezTo>
                    <a:pt x="734" y="373"/>
                    <a:pt x="728" y="368"/>
                    <a:pt x="727" y="363"/>
                  </a:cubicBezTo>
                  <a:cubicBezTo>
                    <a:pt x="726" y="341"/>
                    <a:pt x="727" y="320"/>
                    <a:pt x="727" y="299"/>
                  </a:cubicBezTo>
                  <a:cubicBezTo>
                    <a:pt x="727" y="259"/>
                    <a:pt x="727" y="220"/>
                    <a:pt x="727" y="180"/>
                  </a:cubicBezTo>
                  <a:cubicBezTo>
                    <a:pt x="491" y="180"/>
                    <a:pt x="257" y="180"/>
                    <a:pt x="21" y="180"/>
                  </a:cubicBezTo>
                  <a:cubicBezTo>
                    <a:pt x="20" y="186"/>
                    <a:pt x="19" y="193"/>
                    <a:pt x="19" y="199"/>
                  </a:cubicBezTo>
                  <a:cubicBezTo>
                    <a:pt x="19" y="328"/>
                    <a:pt x="19" y="456"/>
                    <a:pt x="19" y="585"/>
                  </a:cubicBezTo>
                  <a:cubicBezTo>
                    <a:pt x="19" y="610"/>
                    <a:pt x="20" y="611"/>
                    <a:pt x="45" y="611"/>
                  </a:cubicBezTo>
                  <a:cubicBezTo>
                    <a:pt x="159" y="611"/>
                    <a:pt x="273" y="611"/>
                    <a:pt x="387" y="611"/>
                  </a:cubicBezTo>
                  <a:cubicBezTo>
                    <a:pt x="393" y="611"/>
                    <a:pt x="398" y="610"/>
                    <a:pt x="403" y="611"/>
                  </a:cubicBezTo>
                  <a:cubicBezTo>
                    <a:pt x="407" y="613"/>
                    <a:pt x="410" y="618"/>
                    <a:pt x="414" y="621"/>
                  </a:cubicBezTo>
                  <a:cubicBezTo>
                    <a:pt x="410" y="624"/>
                    <a:pt x="407" y="628"/>
                    <a:pt x="403" y="630"/>
                  </a:cubicBezTo>
                  <a:cubicBezTo>
                    <a:pt x="399" y="632"/>
                    <a:pt x="394" y="631"/>
                    <a:pt x="389" y="631"/>
                  </a:cubicBezTo>
                  <a:cubicBezTo>
                    <a:pt x="273" y="631"/>
                    <a:pt x="157" y="631"/>
                    <a:pt x="41" y="631"/>
                  </a:cubicBezTo>
                  <a:cubicBezTo>
                    <a:pt x="8" y="631"/>
                    <a:pt x="0" y="622"/>
                    <a:pt x="0" y="589"/>
                  </a:cubicBezTo>
                  <a:cubicBezTo>
                    <a:pt x="0" y="426"/>
                    <a:pt x="0" y="263"/>
                    <a:pt x="0" y="99"/>
                  </a:cubicBezTo>
                  <a:cubicBezTo>
                    <a:pt x="0" y="68"/>
                    <a:pt x="9" y="59"/>
                    <a:pt x="40" y="59"/>
                  </a:cubicBezTo>
                  <a:cubicBezTo>
                    <a:pt x="78" y="58"/>
                    <a:pt x="116" y="58"/>
                    <a:pt x="155" y="58"/>
                  </a:cubicBezTo>
                  <a:close/>
                  <a:moveTo>
                    <a:pt x="241" y="78"/>
                  </a:moveTo>
                  <a:cubicBezTo>
                    <a:pt x="235" y="123"/>
                    <a:pt x="230" y="129"/>
                    <a:pt x="203" y="130"/>
                  </a:cubicBezTo>
                  <a:cubicBezTo>
                    <a:pt x="165" y="130"/>
                    <a:pt x="161" y="126"/>
                    <a:pt x="154" y="78"/>
                  </a:cubicBezTo>
                  <a:cubicBezTo>
                    <a:pt x="114" y="78"/>
                    <a:pt x="74" y="78"/>
                    <a:pt x="33" y="79"/>
                  </a:cubicBezTo>
                  <a:cubicBezTo>
                    <a:pt x="28" y="79"/>
                    <a:pt x="21" y="87"/>
                    <a:pt x="20" y="92"/>
                  </a:cubicBezTo>
                  <a:cubicBezTo>
                    <a:pt x="19" y="113"/>
                    <a:pt x="20" y="135"/>
                    <a:pt x="20" y="156"/>
                  </a:cubicBezTo>
                  <a:cubicBezTo>
                    <a:pt x="256" y="156"/>
                    <a:pt x="491" y="156"/>
                    <a:pt x="727" y="156"/>
                  </a:cubicBezTo>
                  <a:cubicBezTo>
                    <a:pt x="727" y="135"/>
                    <a:pt x="728" y="115"/>
                    <a:pt x="726" y="95"/>
                  </a:cubicBezTo>
                  <a:cubicBezTo>
                    <a:pt x="726" y="89"/>
                    <a:pt x="718" y="79"/>
                    <a:pt x="714" y="79"/>
                  </a:cubicBezTo>
                  <a:cubicBezTo>
                    <a:pt x="673" y="78"/>
                    <a:pt x="633" y="78"/>
                    <a:pt x="593" y="78"/>
                  </a:cubicBezTo>
                  <a:cubicBezTo>
                    <a:pt x="584" y="125"/>
                    <a:pt x="580" y="129"/>
                    <a:pt x="548" y="129"/>
                  </a:cubicBezTo>
                  <a:cubicBezTo>
                    <a:pt x="517" y="129"/>
                    <a:pt x="513" y="124"/>
                    <a:pt x="505" y="79"/>
                  </a:cubicBezTo>
                  <a:cubicBezTo>
                    <a:pt x="476" y="79"/>
                    <a:pt x="446" y="79"/>
                    <a:pt x="416" y="79"/>
                  </a:cubicBezTo>
                  <a:cubicBezTo>
                    <a:pt x="410" y="123"/>
                    <a:pt x="405" y="129"/>
                    <a:pt x="381" y="130"/>
                  </a:cubicBezTo>
                  <a:cubicBezTo>
                    <a:pt x="343" y="131"/>
                    <a:pt x="340" y="129"/>
                    <a:pt x="329" y="78"/>
                  </a:cubicBezTo>
                  <a:cubicBezTo>
                    <a:pt x="323" y="78"/>
                    <a:pt x="316" y="78"/>
                    <a:pt x="310" y="78"/>
                  </a:cubicBezTo>
                  <a:cubicBezTo>
                    <a:pt x="287" y="78"/>
                    <a:pt x="264" y="78"/>
                    <a:pt x="241" y="78"/>
                  </a:cubicBezTo>
                  <a:close/>
                  <a:moveTo>
                    <a:pt x="219" y="66"/>
                  </a:moveTo>
                  <a:cubicBezTo>
                    <a:pt x="219" y="57"/>
                    <a:pt x="219" y="48"/>
                    <a:pt x="219" y="38"/>
                  </a:cubicBezTo>
                  <a:cubicBezTo>
                    <a:pt x="220" y="24"/>
                    <a:pt x="211" y="21"/>
                    <a:pt x="199" y="21"/>
                  </a:cubicBezTo>
                  <a:cubicBezTo>
                    <a:pt x="187" y="21"/>
                    <a:pt x="176" y="21"/>
                    <a:pt x="177" y="38"/>
                  </a:cubicBezTo>
                  <a:cubicBezTo>
                    <a:pt x="177" y="54"/>
                    <a:pt x="177" y="70"/>
                    <a:pt x="176" y="86"/>
                  </a:cubicBezTo>
                  <a:cubicBezTo>
                    <a:pt x="176" y="101"/>
                    <a:pt x="178" y="110"/>
                    <a:pt x="198" y="110"/>
                  </a:cubicBezTo>
                  <a:cubicBezTo>
                    <a:pt x="216" y="110"/>
                    <a:pt x="220" y="102"/>
                    <a:pt x="219" y="86"/>
                  </a:cubicBezTo>
                  <a:cubicBezTo>
                    <a:pt x="218" y="79"/>
                    <a:pt x="219" y="73"/>
                    <a:pt x="219" y="66"/>
                  </a:cubicBezTo>
                  <a:close/>
                  <a:moveTo>
                    <a:pt x="394" y="65"/>
                  </a:moveTo>
                  <a:cubicBezTo>
                    <a:pt x="394" y="56"/>
                    <a:pt x="394" y="47"/>
                    <a:pt x="395" y="37"/>
                  </a:cubicBezTo>
                  <a:cubicBezTo>
                    <a:pt x="395" y="22"/>
                    <a:pt x="385" y="21"/>
                    <a:pt x="373" y="21"/>
                  </a:cubicBezTo>
                  <a:cubicBezTo>
                    <a:pt x="362" y="21"/>
                    <a:pt x="352" y="21"/>
                    <a:pt x="352" y="37"/>
                  </a:cubicBezTo>
                  <a:cubicBezTo>
                    <a:pt x="352" y="56"/>
                    <a:pt x="351" y="75"/>
                    <a:pt x="353" y="94"/>
                  </a:cubicBezTo>
                  <a:cubicBezTo>
                    <a:pt x="353" y="100"/>
                    <a:pt x="361" y="108"/>
                    <a:pt x="366" y="109"/>
                  </a:cubicBezTo>
                  <a:cubicBezTo>
                    <a:pt x="389" y="114"/>
                    <a:pt x="394" y="108"/>
                    <a:pt x="394" y="85"/>
                  </a:cubicBezTo>
                  <a:cubicBezTo>
                    <a:pt x="394" y="78"/>
                    <a:pt x="394" y="72"/>
                    <a:pt x="394" y="65"/>
                  </a:cubicBezTo>
                  <a:close/>
                  <a:moveTo>
                    <a:pt x="570" y="65"/>
                  </a:moveTo>
                  <a:cubicBezTo>
                    <a:pt x="570" y="65"/>
                    <a:pt x="570" y="65"/>
                    <a:pt x="570" y="65"/>
                  </a:cubicBezTo>
                  <a:cubicBezTo>
                    <a:pt x="570" y="55"/>
                    <a:pt x="570" y="45"/>
                    <a:pt x="570" y="35"/>
                  </a:cubicBezTo>
                  <a:cubicBezTo>
                    <a:pt x="570" y="19"/>
                    <a:pt x="558" y="21"/>
                    <a:pt x="547" y="20"/>
                  </a:cubicBezTo>
                  <a:cubicBezTo>
                    <a:pt x="536" y="20"/>
                    <a:pt x="527" y="22"/>
                    <a:pt x="527" y="36"/>
                  </a:cubicBezTo>
                  <a:cubicBezTo>
                    <a:pt x="528" y="55"/>
                    <a:pt x="526" y="75"/>
                    <a:pt x="528" y="94"/>
                  </a:cubicBezTo>
                  <a:cubicBezTo>
                    <a:pt x="528" y="99"/>
                    <a:pt x="536" y="107"/>
                    <a:pt x="542" y="108"/>
                  </a:cubicBezTo>
                  <a:cubicBezTo>
                    <a:pt x="564" y="113"/>
                    <a:pt x="570" y="107"/>
                    <a:pt x="570" y="85"/>
                  </a:cubicBezTo>
                  <a:cubicBezTo>
                    <a:pt x="570" y="79"/>
                    <a:pt x="570" y="72"/>
                    <a:pt x="57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4DD89A6B-6090-4706-B100-B754FA6CE0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91801" y="-215900"/>
              <a:ext cx="460375" cy="460375"/>
            </a:xfrm>
            <a:custGeom>
              <a:avLst/>
              <a:gdLst>
                <a:gd name="T0" fmla="*/ 86 w 458"/>
                <a:gd name="T1" fmla="*/ 389 h 458"/>
                <a:gd name="T2" fmla="*/ 54 w 458"/>
                <a:gd name="T3" fmla="*/ 419 h 458"/>
                <a:gd name="T4" fmla="*/ 75 w 458"/>
                <a:gd name="T5" fmla="*/ 441 h 458"/>
                <a:gd name="T6" fmla="*/ 76 w 458"/>
                <a:gd name="T7" fmla="*/ 455 h 458"/>
                <a:gd name="T8" fmla="*/ 62 w 458"/>
                <a:gd name="T9" fmla="*/ 455 h 458"/>
                <a:gd name="T10" fmla="*/ 3 w 458"/>
                <a:gd name="T11" fmla="*/ 396 h 458"/>
                <a:gd name="T12" fmla="*/ 2 w 458"/>
                <a:gd name="T13" fmla="*/ 384 h 458"/>
                <a:gd name="T14" fmla="*/ 16 w 458"/>
                <a:gd name="T15" fmla="*/ 382 h 458"/>
                <a:gd name="T16" fmla="*/ 38 w 458"/>
                <a:gd name="T17" fmla="*/ 404 h 458"/>
                <a:gd name="T18" fmla="*/ 71 w 458"/>
                <a:gd name="T19" fmla="*/ 370 h 458"/>
                <a:gd name="T20" fmla="*/ 38 w 458"/>
                <a:gd name="T21" fmla="*/ 342 h 458"/>
                <a:gd name="T22" fmla="*/ 37 w 458"/>
                <a:gd name="T23" fmla="*/ 308 h 458"/>
                <a:gd name="T24" fmla="*/ 238 w 458"/>
                <a:gd name="T25" fmla="*/ 108 h 458"/>
                <a:gd name="T26" fmla="*/ 247 w 458"/>
                <a:gd name="T27" fmla="*/ 100 h 458"/>
                <a:gd name="T28" fmla="*/ 298 w 458"/>
                <a:gd name="T29" fmla="*/ 100 h 458"/>
                <a:gd name="T30" fmla="*/ 328 w 458"/>
                <a:gd name="T31" fmla="*/ 75 h 458"/>
                <a:gd name="T32" fmla="*/ 364 w 458"/>
                <a:gd name="T33" fmla="*/ 74 h 458"/>
                <a:gd name="T34" fmla="*/ 366 w 458"/>
                <a:gd name="T35" fmla="*/ 79 h 458"/>
                <a:gd name="T36" fmla="*/ 437 w 458"/>
                <a:gd name="T37" fmla="*/ 7 h 458"/>
                <a:gd name="T38" fmla="*/ 458 w 458"/>
                <a:gd name="T39" fmla="*/ 0 h 458"/>
                <a:gd name="T40" fmla="*/ 451 w 458"/>
                <a:gd name="T41" fmla="*/ 20 h 458"/>
                <a:gd name="T42" fmla="*/ 380 w 458"/>
                <a:gd name="T43" fmla="*/ 91 h 458"/>
                <a:gd name="T44" fmla="*/ 359 w 458"/>
                <a:gd name="T45" fmla="*/ 160 h 458"/>
                <a:gd name="T46" fmla="*/ 345 w 458"/>
                <a:gd name="T47" fmla="*/ 225 h 458"/>
                <a:gd name="T48" fmla="*/ 150 w 458"/>
                <a:gd name="T49" fmla="*/ 420 h 458"/>
                <a:gd name="T50" fmla="*/ 115 w 458"/>
                <a:gd name="T51" fmla="*/ 420 h 458"/>
                <a:gd name="T52" fmla="*/ 86 w 458"/>
                <a:gd name="T53" fmla="*/ 389 h 458"/>
                <a:gd name="T54" fmla="*/ 319 w 458"/>
                <a:gd name="T55" fmla="*/ 221 h 458"/>
                <a:gd name="T56" fmla="*/ 331 w 458"/>
                <a:gd name="T57" fmla="*/ 210 h 458"/>
                <a:gd name="T58" fmla="*/ 331 w 458"/>
                <a:gd name="T59" fmla="*/ 163 h 458"/>
                <a:gd name="T60" fmla="*/ 293 w 458"/>
                <a:gd name="T61" fmla="*/ 125 h 458"/>
                <a:gd name="T62" fmla="*/ 249 w 458"/>
                <a:gd name="T63" fmla="*/ 126 h 458"/>
                <a:gd name="T64" fmla="*/ 62 w 458"/>
                <a:gd name="T65" fmla="*/ 312 h 458"/>
                <a:gd name="T66" fmla="*/ 52 w 458"/>
                <a:gd name="T67" fmla="*/ 324 h 458"/>
                <a:gd name="T68" fmla="*/ 133 w 458"/>
                <a:gd name="T69" fmla="*/ 406 h 458"/>
                <a:gd name="T70" fmla="*/ 169 w 458"/>
                <a:gd name="T71" fmla="*/ 370 h 458"/>
                <a:gd name="T72" fmla="*/ 129 w 458"/>
                <a:gd name="T73" fmla="*/ 334 h 458"/>
                <a:gd name="T74" fmla="*/ 125 w 458"/>
                <a:gd name="T75" fmla="*/ 315 h 458"/>
                <a:gd name="T76" fmla="*/ 142 w 458"/>
                <a:gd name="T77" fmla="*/ 320 h 458"/>
                <a:gd name="T78" fmla="*/ 176 w 458"/>
                <a:gd name="T79" fmla="*/ 356 h 458"/>
                <a:gd name="T80" fmla="*/ 235 w 458"/>
                <a:gd name="T81" fmla="*/ 300 h 458"/>
                <a:gd name="T82" fmla="*/ 200 w 458"/>
                <a:gd name="T83" fmla="*/ 266 h 458"/>
                <a:gd name="T84" fmla="*/ 197 w 458"/>
                <a:gd name="T85" fmla="*/ 248 h 458"/>
                <a:gd name="T86" fmla="*/ 214 w 458"/>
                <a:gd name="T87" fmla="*/ 253 h 458"/>
                <a:gd name="T88" fmla="*/ 248 w 458"/>
                <a:gd name="T89" fmla="*/ 289 h 458"/>
                <a:gd name="T90" fmla="*/ 306 w 458"/>
                <a:gd name="T91" fmla="*/ 231 h 458"/>
                <a:gd name="T92" fmla="*/ 269 w 458"/>
                <a:gd name="T93" fmla="*/ 196 h 458"/>
                <a:gd name="T94" fmla="*/ 266 w 458"/>
                <a:gd name="T95" fmla="*/ 179 h 458"/>
                <a:gd name="T96" fmla="*/ 282 w 458"/>
                <a:gd name="T97" fmla="*/ 183 h 458"/>
                <a:gd name="T98" fmla="*/ 319 w 458"/>
                <a:gd name="T99" fmla="*/ 221 h 458"/>
                <a:gd name="T100" fmla="*/ 345 w 458"/>
                <a:gd name="T101" fmla="*/ 146 h 458"/>
                <a:gd name="T102" fmla="*/ 365 w 458"/>
                <a:gd name="T103" fmla="*/ 112 h 458"/>
                <a:gd name="T104" fmla="*/ 346 w 458"/>
                <a:gd name="T105" fmla="*/ 93 h 458"/>
                <a:gd name="T106" fmla="*/ 311 w 458"/>
                <a:gd name="T107" fmla="*/ 113 h 458"/>
                <a:gd name="T108" fmla="*/ 345 w 458"/>
                <a:gd name="T109" fmla="*/ 146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8" h="458">
                  <a:moveTo>
                    <a:pt x="86" y="389"/>
                  </a:moveTo>
                  <a:cubicBezTo>
                    <a:pt x="74" y="400"/>
                    <a:pt x="65" y="409"/>
                    <a:pt x="54" y="419"/>
                  </a:cubicBezTo>
                  <a:cubicBezTo>
                    <a:pt x="62" y="427"/>
                    <a:pt x="69" y="433"/>
                    <a:pt x="75" y="441"/>
                  </a:cubicBezTo>
                  <a:cubicBezTo>
                    <a:pt x="77" y="445"/>
                    <a:pt x="76" y="451"/>
                    <a:pt x="76" y="455"/>
                  </a:cubicBezTo>
                  <a:cubicBezTo>
                    <a:pt x="71" y="455"/>
                    <a:pt x="64" y="458"/>
                    <a:pt x="62" y="455"/>
                  </a:cubicBezTo>
                  <a:cubicBezTo>
                    <a:pt x="42" y="436"/>
                    <a:pt x="22" y="416"/>
                    <a:pt x="3" y="396"/>
                  </a:cubicBezTo>
                  <a:cubicBezTo>
                    <a:pt x="0" y="393"/>
                    <a:pt x="0" y="385"/>
                    <a:pt x="2" y="384"/>
                  </a:cubicBezTo>
                  <a:cubicBezTo>
                    <a:pt x="6" y="382"/>
                    <a:pt x="13" y="380"/>
                    <a:pt x="16" y="382"/>
                  </a:cubicBezTo>
                  <a:cubicBezTo>
                    <a:pt x="24" y="388"/>
                    <a:pt x="30" y="396"/>
                    <a:pt x="38" y="404"/>
                  </a:cubicBezTo>
                  <a:cubicBezTo>
                    <a:pt x="48" y="393"/>
                    <a:pt x="57" y="383"/>
                    <a:pt x="71" y="370"/>
                  </a:cubicBezTo>
                  <a:cubicBezTo>
                    <a:pt x="60" y="361"/>
                    <a:pt x="49" y="351"/>
                    <a:pt x="38" y="342"/>
                  </a:cubicBezTo>
                  <a:cubicBezTo>
                    <a:pt x="23" y="331"/>
                    <a:pt x="24" y="321"/>
                    <a:pt x="37" y="308"/>
                  </a:cubicBezTo>
                  <a:cubicBezTo>
                    <a:pt x="105" y="242"/>
                    <a:pt x="171" y="175"/>
                    <a:pt x="238" y="108"/>
                  </a:cubicBezTo>
                  <a:cubicBezTo>
                    <a:pt x="241" y="105"/>
                    <a:pt x="244" y="102"/>
                    <a:pt x="247" y="100"/>
                  </a:cubicBezTo>
                  <a:cubicBezTo>
                    <a:pt x="264" y="87"/>
                    <a:pt x="280" y="90"/>
                    <a:pt x="298" y="100"/>
                  </a:cubicBezTo>
                  <a:cubicBezTo>
                    <a:pt x="308" y="91"/>
                    <a:pt x="316" y="80"/>
                    <a:pt x="328" y="75"/>
                  </a:cubicBezTo>
                  <a:cubicBezTo>
                    <a:pt x="338" y="71"/>
                    <a:pt x="352" y="74"/>
                    <a:pt x="364" y="74"/>
                  </a:cubicBezTo>
                  <a:cubicBezTo>
                    <a:pt x="365" y="76"/>
                    <a:pt x="365" y="78"/>
                    <a:pt x="366" y="79"/>
                  </a:cubicBezTo>
                  <a:cubicBezTo>
                    <a:pt x="390" y="55"/>
                    <a:pt x="413" y="30"/>
                    <a:pt x="437" y="7"/>
                  </a:cubicBezTo>
                  <a:cubicBezTo>
                    <a:pt x="442" y="2"/>
                    <a:pt x="451" y="2"/>
                    <a:pt x="458" y="0"/>
                  </a:cubicBezTo>
                  <a:cubicBezTo>
                    <a:pt x="456" y="7"/>
                    <a:pt x="456" y="16"/>
                    <a:pt x="451" y="20"/>
                  </a:cubicBezTo>
                  <a:cubicBezTo>
                    <a:pt x="428" y="45"/>
                    <a:pt x="403" y="68"/>
                    <a:pt x="380" y="91"/>
                  </a:cubicBezTo>
                  <a:cubicBezTo>
                    <a:pt x="391" y="120"/>
                    <a:pt x="391" y="120"/>
                    <a:pt x="359" y="160"/>
                  </a:cubicBezTo>
                  <a:cubicBezTo>
                    <a:pt x="372" y="191"/>
                    <a:pt x="370" y="199"/>
                    <a:pt x="345" y="225"/>
                  </a:cubicBezTo>
                  <a:cubicBezTo>
                    <a:pt x="280" y="290"/>
                    <a:pt x="215" y="354"/>
                    <a:pt x="150" y="420"/>
                  </a:cubicBezTo>
                  <a:cubicBezTo>
                    <a:pt x="137" y="434"/>
                    <a:pt x="127" y="435"/>
                    <a:pt x="115" y="420"/>
                  </a:cubicBezTo>
                  <a:cubicBezTo>
                    <a:pt x="106" y="409"/>
                    <a:pt x="96" y="399"/>
                    <a:pt x="86" y="389"/>
                  </a:cubicBezTo>
                  <a:close/>
                  <a:moveTo>
                    <a:pt x="319" y="221"/>
                  </a:moveTo>
                  <a:cubicBezTo>
                    <a:pt x="325" y="216"/>
                    <a:pt x="328" y="213"/>
                    <a:pt x="331" y="210"/>
                  </a:cubicBezTo>
                  <a:cubicBezTo>
                    <a:pt x="352" y="189"/>
                    <a:pt x="352" y="185"/>
                    <a:pt x="331" y="163"/>
                  </a:cubicBezTo>
                  <a:cubicBezTo>
                    <a:pt x="318" y="151"/>
                    <a:pt x="306" y="138"/>
                    <a:pt x="293" y="125"/>
                  </a:cubicBezTo>
                  <a:cubicBezTo>
                    <a:pt x="273" y="106"/>
                    <a:pt x="269" y="106"/>
                    <a:pt x="249" y="126"/>
                  </a:cubicBezTo>
                  <a:cubicBezTo>
                    <a:pt x="187" y="188"/>
                    <a:pt x="124" y="250"/>
                    <a:pt x="62" y="312"/>
                  </a:cubicBezTo>
                  <a:cubicBezTo>
                    <a:pt x="58" y="317"/>
                    <a:pt x="55" y="321"/>
                    <a:pt x="52" y="324"/>
                  </a:cubicBezTo>
                  <a:cubicBezTo>
                    <a:pt x="80" y="352"/>
                    <a:pt x="106" y="379"/>
                    <a:pt x="133" y="406"/>
                  </a:cubicBezTo>
                  <a:cubicBezTo>
                    <a:pt x="144" y="396"/>
                    <a:pt x="155" y="384"/>
                    <a:pt x="169" y="370"/>
                  </a:cubicBezTo>
                  <a:cubicBezTo>
                    <a:pt x="155" y="358"/>
                    <a:pt x="141" y="347"/>
                    <a:pt x="129" y="334"/>
                  </a:cubicBezTo>
                  <a:cubicBezTo>
                    <a:pt x="125" y="330"/>
                    <a:pt x="126" y="321"/>
                    <a:pt x="125" y="315"/>
                  </a:cubicBezTo>
                  <a:cubicBezTo>
                    <a:pt x="131" y="317"/>
                    <a:pt x="138" y="316"/>
                    <a:pt x="142" y="320"/>
                  </a:cubicBezTo>
                  <a:cubicBezTo>
                    <a:pt x="155" y="332"/>
                    <a:pt x="167" y="346"/>
                    <a:pt x="176" y="356"/>
                  </a:cubicBezTo>
                  <a:cubicBezTo>
                    <a:pt x="198" y="336"/>
                    <a:pt x="216" y="319"/>
                    <a:pt x="235" y="300"/>
                  </a:cubicBezTo>
                  <a:cubicBezTo>
                    <a:pt x="224" y="289"/>
                    <a:pt x="211" y="279"/>
                    <a:pt x="200" y="266"/>
                  </a:cubicBezTo>
                  <a:cubicBezTo>
                    <a:pt x="196" y="262"/>
                    <a:pt x="198" y="254"/>
                    <a:pt x="197" y="248"/>
                  </a:cubicBezTo>
                  <a:cubicBezTo>
                    <a:pt x="202" y="249"/>
                    <a:pt x="210" y="249"/>
                    <a:pt x="214" y="253"/>
                  </a:cubicBezTo>
                  <a:cubicBezTo>
                    <a:pt x="226" y="264"/>
                    <a:pt x="238" y="277"/>
                    <a:pt x="248" y="289"/>
                  </a:cubicBezTo>
                  <a:cubicBezTo>
                    <a:pt x="268" y="269"/>
                    <a:pt x="286" y="251"/>
                    <a:pt x="306" y="231"/>
                  </a:cubicBezTo>
                  <a:cubicBezTo>
                    <a:pt x="294" y="220"/>
                    <a:pt x="281" y="209"/>
                    <a:pt x="269" y="196"/>
                  </a:cubicBezTo>
                  <a:cubicBezTo>
                    <a:pt x="265" y="192"/>
                    <a:pt x="267" y="185"/>
                    <a:pt x="266" y="179"/>
                  </a:cubicBezTo>
                  <a:cubicBezTo>
                    <a:pt x="271" y="180"/>
                    <a:pt x="279" y="179"/>
                    <a:pt x="282" y="183"/>
                  </a:cubicBezTo>
                  <a:cubicBezTo>
                    <a:pt x="295" y="194"/>
                    <a:pt x="306" y="208"/>
                    <a:pt x="319" y="221"/>
                  </a:cubicBezTo>
                  <a:close/>
                  <a:moveTo>
                    <a:pt x="345" y="146"/>
                  </a:moveTo>
                  <a:cubicBezTo>
                    <a:pt x="352" y="135"/>
                    <a:pt x="362" y="124"/>
                    <a:pt x="365" y="112"/>
                  </a:cubicBezTo>
                  <a:cubicBezTo>
                    <a:pt x="366" y="107"/>
                    <a:pt x="351" y="92"/>
                    <a:pt x="346" y="93"/>
                  </a:cubicBezTo>
                  <a:cubicBezTo>
                    <a:pt x="334" y="96"/>
                    <a:pt x="323" y="105"/>
                    <a:pt x="311" y="113"/>
                  </a:cubicBezTo>
                  <a:cubicBezTo>
                    <a:pt x="324" y="125"/>
                    <a:pt x="333" y="134"/>
                    <a:pt x="345" y="1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40F01EFE-5A4E-4000-9483-E2F9FB8EC8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66363" y="-133350"/>
              <a:ext cx="160338" cy="160338"/>
            </a:xfrm>
            <a:custGeom>
              <a:avLst/>
              <a:gdLst>
                <a:gd name="T0" fmla="*/ 80 w 160"/>
                <a:gd name="T1" fmla="*/ 158 h 159"/>
                <a:gd name="T2" fmla="*/ 20 w 160"/>
                <a:gd name="T3" fmla="*/ 158 h 159"/>
                <a:gd name="T4" fmla="*/ 1 w 160"/>
                <a:gd name="T5" fmla="*/ 140 h 159"/>
                <a:gd name="T6" fmla="*/ 1 w 160"/>
                <a:gd name="T7" fmla="*/ 18 h 159"/>
                <a:gd name="T8" fmla="*/ 20 w 160"/>
                <a:gd name="T9" fmla="*/ 0 h 159"/>
                <a:gd name="T10" fmla="*/ 140 w 160"/>
                <a:gd name="T11" fmla="*/ 0 h 159"/>
                <a:gd name="T12" fmla="*/ 159 w 160"/>
                <a:gd name="T13" fmla="*/ 20 h 159"/>
                <a:gd name="T14" fmla="*/ 159 w 160"/>
                <a:gd name="T15" fmla="*/ 138 h 159"/>
                <a:gd name="T16" fmla="*/ 138 w 160"/>
                <a:gd name="T17" fmla="*/ 158 h 159"/>
                <a:gd name="T18" fmla="*/ 80 w 160"/>
                <a:gd name="T19" fmla="*/ 158 h 159"/>
                <a:gd name="T20" fmla="*/ 23 w 160"/>
                <a:gd name="T21" fmla="*/ 21 h 159"/>
                <a:gd name="T22" fmla="*/ 23 w 160"/>
                <a:gd name="T23" fmla="*/ 137 h 159"/>
                <a:gd name="T24" fmla="*/ 138 w 160"/>
                <a:gd name="T25" fmla="*/ 137 h 159"/>
                <a:gd name="T26" fmla="*/ 138 w 160"/>
                <a:gd name="T27" fmla="*/ 21 h 159"/>
                <a:gd name="T28" fmla="*/ 23 w 160"/>
                <a:gd name="T29" fmla="*/ 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159">
                  <a:moveTo>
                    <a:pt x="80" y="158"/>
                  </a:moveTo>
                  <a:cubicBezTo>
                    <a:pt x="60" y="158"/>
                    <a:pt x="40" y="158"/>
                    <a:pt x="20" y="158"/>
                  </a:cubicBezTo>
                  <a:cubicBezTo>
                    <a:pt x="7" y="159"/>
                    <a:pt x="0" y="154"/>
                    <a:pt x="1" y="140"/>
                  </a:cubicBezTo>
                  <a:cubicBezTo>
                    <a:pt x="1" y="100"/>
                    <a:pt x="1" y="59"/>
                    <a:pt x="1" y="18"/>
                  </a:cubicBezTo>
                  <a:cubicBezTo>
                    <a:pt x="0" y="4"/>
                    <a:pt x="7" y="0"/>
                    <a:pt x="20" y="0"/>
                  </a:cubicBezTo>
                  <a:cubicBezTo>
                    <a:pt x="60" y="0"/>
                    <a:pt x="100" y="0"/>
                    <a:pt x="140" y="0"/>
                  </a:cubicBezTo>
                  <a:cubicBezTo>
                    <a:pt x="155" y="0"/>
                    <a:pt x="159" y="6"/>
                    <a:pt x="159" y="20"/>
                  </a:cubicBezTo>
                  <a:cubicBezTo>
                    <a:pt x="159" y="60"/>
                    <a:pt x="158" y="99"/>
                    <a:pt x="159" y="138"/>
                  </a:cubicBezTo>
                  <a:cubicBezTo>
                    <a:pt x="160" y="155"/>
                    <a:pt x="153" y="159"/>
                    <a:pt x="138" y="158"/>
                  </a:cubicBezTo>
                  <a:cubicBezTo>
                    <a:pt x="119" y="157"/>
                    <a:pt x="99" y="158"/>
                    <a:pt x="80" y="158"/>
                  </a:cubicBezTo>
                  <a:close/>
                  <a:moveTo>
                    <a:pt x="23" y="21"/>
                  </a:moveTo>
                  <a:cubicBezTo>
                    <a:pt x="23" y="61"/>
                    <a:pt x="23" y="99"/>
                    <a:pt x="23" y="137"/>
                  </a:cubicBezTo>
                  <a:cubicBezTo>
                    <a:pt x="62" y="137"/>
                    <a:pt x="99" y="137"/>
                    <a:pt x="138" y="137"/>
                  </a:cubicBezTo>
                  <a:cubicBezTo>
                    <a:pt x="138" y="98"/>
                    <a:pt x="138" y="60"/>
                    <a:pt x="138" y="21"/>
                  </a:cubicBezTo>
                  <a:cubicBezTo>
                    <a:pt x="99" y="21"/>
                    <a:pt x="62" y="21"/>
                    <a:pt x="2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06918CE0-88CB-4D11-8C17-4496892E53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28326" y="-328612"/>
              <a:ext cx="160338" cy="158750"/>
            </a:xfrm>
            <a:custGeom>
              <a:avLst/>
              <a:gdLst>
                <a:gd name="T0" fmla="*/ 159 w 159"/>
                <a:gd name="T1" fmla="*/ 81 h 159"/>
                <a:gd name="T2" fmla="*/ 159 w 159"/>
                <a:gd name="T3" fmla="*/ 143 h 159"/>
                <a:gd name="T4" fmla="*/ 142 w 159"/>
                <a:gd name="T5" fmla="*/ 159 h 159"/>
                <a:gd name="T6" fmla="*/ 16 w 159"/>
                <a:gd name="T7" fmla="*/ 159 h 159"/>
                <a:gd name="T8" fmla="*/ 0 w 159"/>
                <a:gd name="T9" fmla="*/ 142 h 159"/>
                <a:gd name="T10" fmla="*/ 0 w 159"/>
                <a:gd name="T11" fmla="*/ 19 h 159"/>
                <a:gd name="T12" fmla="*/ 18 w 159"/>
                <a:gd name="T13" fmla="*/ 1 h 159"/>
                <a:gd name="T14" fmla="*/ 141 w 159"/>
                <a:gd name="T15" fmla="*/ 1 h 159"/>
                <a:gd name="T16" fmla="*/ 159 w 159"/>
                <a:gd name="T17" fmla="*/ 19 h 159"/>
                <a:gd name="T18" fmla="*/ 159 w 159"/>
                <a:gd name="T19" fmla="*/ 81 h 159"/>
                <a:gd name="T20" fmla="*/ 137 w 159"/>
                <a:gd name="T21" fmla="*/ 23 h 159"/>
                <a:gd name="T22" fmla="*/ 22 w 159"/>
                <a:gd name="T23" fmla="*/ 23 h 159"/>
                <a:gd name="T24" fmla="*/ 22 w 159"/>
                <a:gd name="T25" fmla="*/ 138 h 159"/>
                <a:gd name="T26" fmla="*/ 137 w 159"/>
                <a:gd name="T27" fmla="*/ 138 h 159"/>
                <a:gd name="T28" fmla="*/ 137 w 159"/>
                <a:gd name="T29" fmla="*/ 2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9" h="159">
                  <a:moveTo>
                    <a:pt x="159" y="81"/>
                  </a:moveTo>
                  <a:cubicBezTo>
                    <a:pt x="159" y="101"/>
                    <a:pt x="159" y="122"/>
                    <a:pt x="159" y="143"/>
                  </a:cubicBezTo>
                  <a:cubicBezTo>
                    <a:pt x="159" y="154"/>
                    <a:pt x="154" y="159"/>
                    <a:pt x="142" y="159"/>
                  </a:cubicBezTo>
                  <a:cubicBezTo>
                    <a:pt x="100" y="159"/>
                    <a:pt x="58" y="159"/>
                    <a:pt x="16" y="159"/>
                  </a:cubicBezTo>
                  <a:cubicBezTo>
                    <a:pt x="4" y="159"/>
                    <a:pt x="0" y="154"/>
                    <a:pt x="0" y="142"/>
                  </a:cubicBezTo>
                  <a:cubicBezTo>
                    <a:pt x="0" y="101"/>
                    <a:pt x="1" y="60"/>
                    <a:pt x="0" y="19"/>
                  </a:cubicBezTo>
                  <a:cubicBezTo>
                    <a:pt x="0" y="6"/>
                    <a:pt x="5" y="1"/>
                    <a:pt x="18" y="1"/>
                  </a:cubicBezTo>
                  <a:cubicBezTo>
                    <a:pt x="59" y="1"/>
                    <a:pt x="100" y="1"/>
                    <a:pt x="141" y="1"/>
                  </a:cubicBezTo>
                  <a:cubicBezTo>
                    <a:pt x="155" y="0"/>
                    <a:pt x="159" y="6"/>
                    <a:pt x="159" y="19"/>
                  </a:cubicBezTo>
                  <a:cubicBezTo>
                    <a:pt x="158" y="39"/>
                    <a:pt x="159" y="60"/>
                    <a:pt x="159" y="81"/>
                  </a:cubicBezTo>
                  <a:close/>
                  <a:moveTo>
                    <a:pt x="137" y="23"/>
                  </a:moveTo>
                  <a:cubicBezTo>
                    <a:pt x="97" y="23"/>
                    <a:pt x="59" y="23"/>
                    <a:pt x="22" y="23"/>
                  </a:cubicBezTo>
                  <a:cubicBezTo>
                    <a:pt x="22" y="62"/>
                    <a:pt x="22" y="100"/>
                    <a:pt x="22" y="138"/>
                  </a:cubicBezTo>
                  <a:cubicBezTo>
                    <a:pt x="61" y="138"/>
                    <a:pt x="98" y="138"/>
                    <a:pt x="137" y="138"/>
                  </a:cubicBezTo>
                  <a:cubicBezTo>
                    <a:pt x="137" y="99"/>
                    <a:pt x="137" y="62"/>
                    <a:pt x="13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2AC544DA-65E1-4D6E-9481-0E84E95304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8138" y="-328612"/>
              <a:ext cx="158750" cy="160338"/>
            </a:xfrm>
            <a:custGeom>
              <a:avLst/>
              <a:gdLst>
                <a:gd name="T0" fmla="*/ 79 w 158"/>
                <a:gd name="T1" fmla="*/ 158 h 159"/>
                <a:gd name="T2" fmla="*/ 17 w 158"/>
                <a:gd name="T3" fmla="*/ 158 h 159"/>
                <a:gd name="T4" fmla="*/ 0 w 158"/>
                <a:gd name="T5" fmla="*/ 142 h 159"/>
                <a:gd name="T6" fmla="*/ 0 w 158"/>
                <a:gd name="T7" fmla="*/ 16 h 159"/>
                <a:gd name="T8" fmla="*/ 17 w 158"/>
                <a:gd name="T9" fmla="*/ 0 h 159"/>
                <a:gd name="T10" fmla="*/ 141 w 158"/>
                <a:gd name="T11" fmla="*/ 0 h 159"/>
                <a:gd name="T12" fmla="*/ 158 w 158"/>
                <a:gd name="T13" fmla="*/ 16 h 159"/>
                <a:gd name="T14" fmla="*/ 158 w 158"/>
                <a:gd name="T15" fmla="*/ 142 h 159"/>
                <a:gd name="T16" fmla="*/ 141 w 158"/>
                <a:gd name="T17" fmla="*/ 158 h 159"/>
                <a:gd name="T18" fmla="*/ 79 w 158"/>
                <a:gd name="T19" fmla="*/ 158 h 159"/>
                <a:gd name="T20" fmla="*/ 22 w 158"/>
                <a:gd name="T21" fmla="*/ 21 h 159"/>
                <a:gd name="T22" fmla="*/ 22 w 158"/>
                <a:gd name="T23" fmla="*/ 137 h 159"/>
                <a:gd name="T24" fmla="*/ 137 w 158"/>
                <a:gd name="T25" fmla="*/ 137 h 159"/>
                <a:gd name="T26" fmla="*/ 137 w 158"/>
                <a:gd name="T27" fmla="*/ 21 h 159"/>
                <a:gd name="T28" fmla="*/ 22 w 158"/>
                <a:gd name="T29" fmla="*/ 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59">
                  <a:moveTo>
                    <a:pt x="79" y="158"/>
                  </a:moveTo>
                  <a:cubicBezTo>
                    <a:pt x="58" y="158"/>
                    <a:pt x="38" y="158"/>
                    <a:pt x="17" y="158"/>
                  </a:cubicBezTo>
                  <a:cubicBezTo>
                    <a:pt x="5" y="159"/>
                    <a:pt x="0" y="154"/>
                    <a:pt x="0" y="142"/>
                  </a:cubicBezTo>
                  <a:cubicBezTo>
                    <a:pt x="1" y="100"/>
                    <a:pt x="0" y="58"/>
                    <a:pt x="0" y="16"/>
                  </a:cubicBezTo>
                  <a:cubicBezTo>
                    <a:pt x="0" y="4"/>
                    <a:pt x="6" y="0"/>
                    <a:pt x="17" y="0"/>
                  </a:cubicBezTo>
                  <a:cubicBezTo>
                    <a:pt x="59" y="0"/>
                    <a:pt x="100" y="0"/>
                    <a:pt x="141" y="0"/>
                  </a:cubicBezTo>
                  <a:cubicBezTo>
                    <a:pt x="153" y="0"/>
                    <a:pt x="158" y="4"/>
                    <a:pt x="158" y="16"/>
                  </a:cubicBezTo>
                  <a:cubicBezTo>
                    <a:pt x="158" y="58"/>
                    <a:pt x="158" y="100"/>
                    <a:pt x="158" y="142"/>
                  </a:cubicBezTo>
                  <a:cubicBezTo>
                    <a:pt x="158" y="154"/>
                    <a:pt x="153" y="159"/>
                    <a:pt x="141" y="158"/>
                  </a:cubicBezTo>
                  <a:cubicBezTo>
                    <a:pt x="120" y="158"/>
                    <a:pt x="100" y="158"/>
                    <a:pt x="79" y="158"/>
                  </a:cubicBezTo>
                  <a:close/>
                  <a:moveTo>
                    <a:pt x="22" y="21"/>
                  </a:moveTo>
                  <a:cubicBezTo>
                    <a:pt x="22" y="60"/>
                    <a:pt x="22" y="98"/>
                    <a:pt x="22" y="137"/>
                  </a:cubicBezTo>
                  <a:cubicBezTo>
                    <a:pt x="60" y="137"/>
                    <a:pt x="98" y="137"/>
                    <a:pt x="137" y="137"/>
                  </a:cubicBezTo>
                  <a:cubicBezTo>
                    <a:pt x="137" y="98"/>
                    <a:pt x="137" y="60"/>
                    <a:pt x="137" y="21"/>
                  </a:cubicBezTo>
                  <a:cubicBezTo>
                    <a:pt x="98" y="21"/>
                    <a:pt x="60" y="21"/>
                    <a:pt x="22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A91F7D60-062B-4274-B2E6-357335E4E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6363" y="-328612"/>
              <a:ext cx="160338" cy="160338"/>
            </a:xfrm>
            <a:custGeom>
              <a:avLst/>
              <a:gdLst>
                <a:gd name="T0" fmla="*/ 22 w 160"/>
                <a:gd name="T1" fmla="*/ 21 h 160"/>
                <a:gd name="T2" fmla="*/ 22 w 160"/>
                <a:gd name="T3" fmla="*/ 138 h 160"/>
                <a:gd name="T4" fmla="*/ 139 w 160"/>
                <a:gd name="T5" fmla="*/ 138 h 160"/>
                <a:gd name="T6" fmla="*/ 140 w 160"/>
                <a:gd name="T7" fmla="*/ 81 h 160"/>
                <a:gd name="T8" fmla="*/ 150 w 160"/>
                <a:gd name="T9" fmla="*/ 63 h 160"/>
                <a:gd name="T10" fmla="*/ 159 w 160"/>
                <a:gd name="T11" fmla="*/ 80 h 160"/>
                <a:gd name="T12" fmla="*/ 159 w 160"/>
                <a:gd name="T13" fmla="*/ 144 h 160"/>
                <a:gd name="T14" fmla="*/ 144 w 160"/>
                <a:gd name="T15" fmla="*/ 159 h 160"/>
                <a:gd name="T16" fmla="*/ 16 w 160"/>
                <a:gd name="T17" fmla="*/ 159 h 160"/>
                <a:gd name="T18" fmla="*/ 1 w 160"/>
                <a:gd name="T19" fmla="*/ 143 h 160"/>
                <a:gd name="T20" fmla="*/ 1 w 160"/>
                <a:gd name="T21" fmla="*/ 17 h 160"/>
                <a:gd name="T22" fmla="*/ 18 w 160"/>
                <a:gd name="T23" fmla="*/ 1 h 160"/>
                <a:gd name="T24" fmla="*/ 112 w 160"/>
                <a:gd name="T25" fmla="*/ 1 h 160"/>
                <a:gd name="T26" fmla="*/ 128 w 160"/>
                <a:gd name="T27" fmla="*/ 11 h 160"/>
                <a:gd name="T28" fmla="*/ 112 w 160"/>
                <a:gd name="T29" fmla="*/ 20 h 160"/>
                <a:gd name="T30" fmla="*/ 22 w 160"/>
                <a:gd name="T31" fmla="*/ 2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0" h="160">
                  <a:moveTo>
                    <a:pt x="22" y="21"/>
                  </a:moveTo>
                  <a:cubicBezTo>
                    <a:pt x="22" y="61"/>
                    <a:pt x="22" y="99"/>
                    <a:pt x="22" y="138"/>
                  </a:cubicBezTo>
                  <a:cubicBezTo>
                    <a:pt x="61" y="138"/>
                    <a:pt x="99" y="138"/>
                    <a:pt x="139" y="138"/>
                  </a:cubicBezTo>
                  <a:cubicBezTo>
                    <a:pt x="139" y="119"/>
                    <a:pt x="138" y="99"/>
                    <a:pt x="140" y="81"/>
                  </a:cubicBezTo>
                  <a:cubicBezTo>
                    <a:pt x="140" y="74"/>
                    <a:pt x="146" y="69"/>
                    <a:pt x="150" y="63"/>
                  </a:cubicBezTo>
                  <a:cubicBezTo>
                    <a:pt x="153" y="68"/>
                    <a:pt x="158" y="74"/>
                    <a:pt x="159" y="80"/>
                  </a:cubicBezTo>
                  <a:cubicBezTo>
                    <a:pt x="160" y="101"/>
                    <a:pt x="159" y="122"/>
                    <a:pt x="159" y="144"/>
                  </a:cubicBezTo>
                  <a:cubicBezTo>
                    <a:pt x="159" y="155"/>
                    <a:pt x="154" y="159"/>
                    <a:pt x="144" y="159"/>
                  </a:cubicBezTo>
                  <a:cubicBezTo>
                    <a:pt x="101" y="159"/>
                    <a:pt x="58" y="160"/>
                    <a:pt x="16" y="159"/>
                  </a:cubicBezTo>
                  <a:cubicBezTo>
                    <a:pt x="11" y="158"/>
                    <a:pt x="2" y="148"/>
                    <a:pt x="1" y="143"/>
                  </a:cubicBezTo>
                  <a:cubicBezTo>
                    <a:pt x="0" y="101"/>
                    <a:pt x="1" y="59"/>
                    <a:pt x="1" y="17"/>
                  </a:cubicBezTo>
                  <a:cubicBezTo>
                    <a:pt x="1" y="5"/>
                    <a:pt x="6" y="0"/>
                    <a:pt x="18" y="1"/>
                  </a:cubicBezTo>
                  <a:cubicBezTo>
                    <a:pt x="49" y="1"/>
                    <a:pt x="80" y="0"/>
                    <a:pt x="112" y="1"/>
                  </a:cubicBezTo>
                  <a:cubicBezTo>
                    <a:pt x="117" y="1"/>
                    <a:pt x="123" y="7"/>
                    <a:pt x="128" y="11"/>
                  </a:cubicBezTo>
                  <a:cubicBezTo>
                    <a:pt x="123" y="14"/>
                    <a:pt x="118" y="20"/>
                    <a:pt x="112" y="20"/>
                  </a:cubicBezTo>
                  <a:cubicBezTo>
                    <a:pt x="83" y="21"/>
                    <a:pt x="54" y="21"/>
                    <a:pt x="22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7CD86D74-149A-467B-9D21-2321C9AD8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8138" y="-131762"/>
              <a:ext cx="158750" cy="160338"/>
            </a:xfrm>
            <a:custGeom>
              <a:avLst/>
              <a:gdLst>
                <a:gd name="T0" fmla="*/ 22 w 159"/>
                <a:gd name="T1" fmla="*/ 20 h 159"/>
                <a:gd name="T2" fmla="*/ 22 w 159"/>
                <a:gd name="T3" fmla="*/ 138 h 159"/>
                <a:gd name="T4" fmla="*/ 138 w 159"/>
                <a:gd name="T5" fmla="*/ 138 h 159"/>
                <a:gd name="T6" fmla="*/ 138 w 159"/>
                <a:gd name="T7" fmla="*/ 79 h 159"/>
                <a:gd name="T8" fmla="*/ 147 w 159"/>
                <a:gd name="T9" fmla="*/ 62 h 159"/>
                <a:gd name="T10" fmla="*/ 158 w 159"/>
                <a:gd name="T11" fmla="*/ 80 h 159"/>
                <a:gd name="T12" fmla="*/ 158 w 159"/>
                <a:gd name="T13" fmla="*/ 142 h 159"/>
                <a:gd name="T14" fmla="*/ 140 w 159"/>
                <a:gd name="T15" fmla="*/ 159 h 159"/>
                <a:gd name="T16" fmla="*/ 18 w 159"/>
                <a:gd name="T17" fmla="*/ 159 h 159"/>
                <a:gd name="T18" fmla="*/ 0 w 159"/>
                <a:gd name="T19" fmla="*/ 142 h 159"/>
                <a:gd name="T20" fmla="*/ 0 w 159"/>
                <a:gd name="T21" fmla="*/ 18 h 159"/>
                <a:gd name="T22" fmla="*/ 18 w 159"/>
                <a:gd name="T23" fmla="*/ 0 h 159"/>
                <a:gd name="T24" fmla="*/ 110 w 159"/>
                <a:gd name="T25" fmla="*/ 1 h 159"/>
                <a:gd name="T26" fmla="*/ 128 w 159"/>
                <a:gd name="T27" fmla="*/ 11 h 159"/>
                <a:gd name="T28" fmla="*/ 110 w 159"/>
                <a:gd name="T29" fmla="*/ 20 h 159"/>
                <a:gd name="T30" fmla="*/ 22 w 159"/>
                <a:gd name="T31" fmla="*/ 2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59">
                  <a:moveTo>
                    <a:pt x="22" y="20"/>
                  </a:moveTo>
                  <a:cubicBezTo>
                    <a:pt x="22" y="61"/>
                    <a:pt x="22" y="99"/>
                    <a:pt x="22" y="138"/>
                  </a:cubicBezTo>
                  <a:cubicBezTo>
                    <a:pt x="60" y="138"/>
                    <a:pt x="98" y="138"/>
                    <a:pt x="138" y="138"/>
                  </a:cubicBezTo>
                  <a:cubicBezTo>
                    <a:pt x="138" y="117"/>
                    <a:pt x="137" y="98"/>
                    <a:pt x="138" y="79"/>
                  </a:cubicBezTo>
                  <a:cubicBezTo>
                    <a:pt x="139" y="73"/>
                    <a:pt x="144" y="68"/>
                    <a:pt x="147" y="62"/>
                  </a:cubicBezTo>
                  <a:cubicBezTo>
                    <a:pt x="151" y="68"/>
                    <a:pt x="157" y="74"/>
                    <a:pt x="158" y="80"/>
                  </a:cubicBezTo>
                  <a:cubicBezTo>
                    <a:pt x="159" y="100"/>
                    <a:pt x="158" y="121"/>
                    <a:pt x="158" y="142"/>
                  </a:cubicBezTo>
                  <a:cubicBezTo>
                    <a:pt x="158" y="155"/>
                    <a:pt x="153" y="159"/>
                    <a:pt x="140" y="159"/>
                  </a:cubicBezTo>
                  <a:cubicBezTo>
                    <a:pt x="99" y="159"/>
                    <a:pt x="59" y="159"/>
                    <a:pt x="18" y="159"/>
                  </a:cubicBezTo>
                  <a:cubicBezTo>
                    <a:pt x="6" y="159"/>
                    <a:pt x="0" y="155"/>
                    <a:pt x="0" y="142"/>
                  </a:cubicBezTo>
                  <a:cubicBezTo>
                    <a:pt x="1" y="100"/>
                    <a:pt x="1" y="59"/>
                    <a:pt x="0" y="18"/>
                  </a:cubicBezTo>
                  <a:cubicBezTo>
                    <a:pt x="0" y="5"/>
                    <a:pt x="5" y="0"/>
                    <a:pt x="18" y="0"/>
                  </a:cubicBezTo>
                  <a:cubicBezTo>
                    <a:pt x="49" y="1"/>
                    <a:pt x="79" y="0"/>
                    <a:pt x="110" y="1"/>
                  </a:cubicBezTo>
                  <a:cubicBezTo>
                    <a:pt x="116" y="1"/>
                    <a:pt x="122" y="8"/>
                    <a:pt x="128" y="11"/>
                  </a:cubicBezTo>
                  <a:cubicBezTo>
                    <a:pt x="122" y="14"/>
                    <a:pt x="116" y="20"/>
                    <a:pt x="110" y="20"/>
                  </a:cubicBezTo>
                  <a:cubicBezTo>
                    <a:pt x="81" y="21"/>
                    <a:pt x="52" y="20"/>
                    <a:pt x="2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F99D504A-59CD-49AF-BF05-5011AF9EA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6051" y="-350837"/>
              <a:ext cx="146050" cy="146050"/>
            </a:xfrm>
            <a:custGeom>
              <a:avLst/>
              <a:gdLst>
                <a:gd name="T0" fmla="*/ 47 w 144"/>
                <a:gd name="T1" fmla="*/ 112 h 144"/>
                <a:gd name="T2" fmla="*/ 124 w 144"/>
                <a:gd name="T3" fmla="*/ 10 h 144"/>
                <a:gd name="T4" fmla="*/ 144 w 144"/>
                <a:gd name="T5" fmla="*/ 0 h 144"/>
                <a:gd name="T6" fmla="*/ 139 w 144"/>
                <a:gd name="T7" fmla="*/ 22 h 144"/>
                <a:gd name="T8" fmla="*/ 60 w 144"/>
                <a:gd name="T9" fmla="*/ 128 h 144"/>
                <a:gd name="T10" fmla="*/ 34 w 144"/>
                <a:gd name="T11" fmla="*/ 129 h 144"/>
                <a:gd name="T12" fmla="*/ 3 w 144"/>
                <a:gd name="T13" fmla="*/ 84 h 144"/>
                <a:gd name="T14" fmla="*/ 1 w 144"/>
                <a:gd name="T15" fmla="*/ 62 h 144"/>
                <a:gd name="T16" fmla="*/ 19 w 144"/>
                <a:gd name="T17" fmla="*/ 72 h 144"/>
                <a:gd name="T18" fmla="*/ 47 w 144"/>
                <a:gd name="T19" fmla="*/ 11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44">
                  <a:moveTo>
                    <a:pt x="47" y="112"/>
                  </a:moveTo>
                  <a:cubicBezTo>
                    <a:pt x="74" y="76"/>
                    <a:pt x="98" y="43"/>
                    <a:pt x="124" y="10"/>
                  </a:cubicBezTo>
                  <a:cubicBezTo>
                    <a:pt x="128" y="5"/>
                    <a:pt x="137" y="3"/>
                    <a:pt x="144" y="0"/>
                  </a:cubicBezTo>
                  <a:cubicBezTo>
                    <a:pt x="142" y="8"/>
                    <a:pt x="143" y="17"/>
                    <a:pt x="139" y="22"/>
                  </a:cubicBezTo>
                  <a:cubicBezTo>
                    <a:pt x="113" y="58"/>
                    <a:pt x="86" y="93"/>
                    <a:pt x="60" y="128"/>
                  </a:cubicBezTo>
                  <a:cubicBezTo>
                    <a:pt x="51" y="141"/>
                    <a:pt x="43" y="144"/>
                    <a:pt x="34" y="129"/>
                  </a:cubicBezTo>
                  <a:cubicBezTo>
                    <a:pt x="24" y="113"/>
                    <a:pt x="12" y="99"/>
                    <a:pt x="3" y="84"/>
                  </a:cubicBezTo>
                  <a:cubicBezTo>
                    <a:pt x="0" y="78"/>
                    <a:pt x="1" y="69"/>
                    <a:pt x="1" y="62"/>
                  </a:cubicBezTo>
                  <a:cubicBezTo>
                    <a:pt x="7" y="65"/>
                    <a:pt x="15" y="67"/>
                    <a:pt x="19" y="72"/>
                  </a:cubicBezTo>
                  <a:cubicBezTo>
                    <a:pt x="29" y="84"/>
                    <a:pt x="37" y="97"/>
                    <a:pt x="47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6E12C29B-0505-461C-B217-E5D301E3F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6238" y="-153987"/>
              <a:ext cx="146050" cy="144463"/>
            </a:xfrm>
            <a:custGeom>
              <a:avLst/>
              <a:gdLst>
                <a:gd name="T0" fmla="*/ 47 w 146"/>
                <a:gd name="T1" fmla="*/ 112 h 143"/>
                <a:gd name="T2" fmla="*/ 119 w 146"/>
                <a:gd name="T3" fmla="*/ 16 h 143"/>
                <a:gd name="T4" fmla="*/ 129 w 146"/>
                <a:gd name="T5" fmla="*/ 4 h 143"/>
                <a:gd name="T6" fmla="*/ 143 w 146"/>
                <a:gd name="T7" fmla="*/ 0 h 143"/>
                <a:gd name="T8" fmla="*/ 144 w 146"/>
                <a:gd name="T9" fmla="*/ 15 h 143"/>
                <a:gd name="T10" fmla="*/ 120 w 146"/>
                <a:gd name="T11" fmla="*/ 49 h 143"/>
                <a:gd name="T12" fmla="*/ 60 w 146"/>
                <a:gd name="T13" fmla="*/ 129 h 143"/>
                <a:gd name="T14" fmla="*/ 33 w 146"/>
                <a:gd name="T15" fmla="*/ 128 h 143"/>
                <a:gd name="T16" fmla="*/ 3 w 146"/>
                <a:gd name="T17" fmla="*/ 84 h 143"/>
                <a:gd name="T18" fmla="*/ 0 w 146"/>
                <a:gd name="T19" fmla="*/ 63 h 143"/>
                <a:gd name="T20" fmla="*/ 20 w 146"/>
                <a:gd name="T21" fmla="*/ 74 h 143"/>
                <a:gd name="T22" fmla="*/ 47 w 146"/>
                <a:gd name="T23" fmla="*/ 11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143">
                  <a:moveTo>
                    <a:pt x="47" y="112"/>
                  </a:moveTo>
                  <a:cubicBezTo>
                    <a:pt x="72" y="79"/>
                    <a:pt x="96" y="48"/>
                    <a:pt x="119" y="16"/>
                  </a:cubicBezTo>
                  <a:cubicBezTo>
                    <a:pt x="122" y="12"/>
                    <a:pt x="125" y="7"/>
                    <a:pt x="129" y="4"/>
                  </a:cubicBezTo>
                  <a:cubicBezTo>
                    <a:pt x="133" y="1"/>
                    <a:pt x="138" y="1"/>
                    <a:pt x="143" y="0"/>
                  </a:cubicBezTo>
                  <a:cubicBezTo>
                    <a:pt x="143" y="5"/>
                    <a:pt x="146" y="12"/>
                    <a:pt x="144" y="15"/>
                  </a:cubicBezTo>
                  <a:cubicBezTo>
                    <a:pt x="137" y="27"/>
                    <a:pt x="128" y="38"/>
                    <a:pt x="120" y="49"/>
                  </a:cubicBezTo>
                  <a:cubicBezTo>
                    <a:pt x="100" y="76"/>
                    <a:pt x="80" y="102"/>
                    <a:pt x="60" y="129"/>
                  </a:cubicBezTo>
                  <a:cubicBezTo>
                    <a:pt x="50" y="143"/>
                    <a:pt x="42" y="142"/>
                    <a:pt x="33" y="128"/>
                  </a:cubicBezTo>
                  <a:cubicBezTo>
                    <a:pt x="23" y="113"/>
                    <a:pt x="12" y="99"/>
                    <a:pt x="3" y="84"/>
                  </a:cubicBezTo>
                  <a:cubicBezTo>
                    <a:pt x="0" y="78"/>
                    <a:pt x="1" y="70"/>
                    <a:pt x="0" y="63"/>
                  </a:cubicBezTo>
                  <a:cubicBezTo>
                    <a:pt x="7" y="66"/>
                    <a:pt x="15" y="68"/>
                    <a:pt x="20" y="74"/>
                  </a:cubicBezTo>
                  <a:cubicBezTo>
                    <a:pt x="29" y="85"/>
                    <a:pt x="37" y="97"/>
                    <a:pt x="47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1A731C2-EE57-4DFF-8BDF-C789AF797C47}"/>
              </a:ext>
            </a:extLst>
          </p:cNvPr>
          <p:cNvGrpSpPr/>
          <p:nvPr/>
        </p:nvGrpSpPr>
        <p:grpSpPr>
          <a:xfrm>
            <a:off x="4470876" y="1199458"/>
            <a:ext cx="396149" cy="467399"/>
            <a:chOff x="2724150" y="-1473200"/>
            <a:chExt cx="882650" cy="1041399"/>
          </a:xfrm>
        </p:grpSpPr>
        <p:sp>
          <p:nvSpPr>
            <p:cNvPr id="125" name="Freeform 26">
              <a:extLst>
                <a:ext uri="{FF2B5EF4-FFF2-40B4-BE49-F238E27FC236}">
                  <a16:creationId xmlns:a16="http://schemas.microsoft.com/office/drawing/2014/main" id="{DF1A21E4-911C-4A58-BEE1-7815C01DE1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4150" y="-1473200"/>
              <a:ext cx="882650" cy="1041399"/>
            </a:xfrm>
            <a:custGeom>
              <a:avLst/>
              <a:gdLst>
                <a:gd name="T0" fmla="*/ 1516 w 1516"/>
                <a:gd name="T1" fmla="*/ 749 h 1787"/>
                <a:gd name="T2" fmla="*/ 1503 w 1516"/>
                <a:gd name="T3" fmla="*/ 860 h 1787"/>
                <a:gd name="T4" fmla="*/ 1037 w 1516"/>
                <a:gd name="T5" fmla="*/ 1658 h 1787"/>
                <a:gd name="T6" fmla="*/ 768 w 1516"/>
                <a:gd name="T7" fmla="*/ 1785 h 1787"/>
                <a:gd name="T8" fmla="*/ 745 w 1516"/>
                <a:gd name="T9" fmla="*/ 1784 h 1787"/>
                <a:gd name="T10" fmla="*/ 254 w 1516"/>
                <a:gd name="T11" fmla="*/ 1442 h 1787"/>
                <a:gd name="T12" fmla="*/ 8 w 1516"/>
                <a:gd name="T13" fmla="*/ 818 h 1787"/>
                <a:gd name="T14" fmla="*/ 0 w 1516"/>
                <a:gd name="T15" fmla="*/ 749 h 1787"/>
                <a:gd name="T16" fmla="*/ 0 w 1516"/>
                <a:gd name="T17" fmla="*/ 61 h 1787"/>
                <a:gd name="T18" fmla="*/ 159 w 1516"/>
                <a:gd name="T19" fmla="*/ 79 h 1787"/>
                <a:gd name="T20" fmla="*/ 748 w 1516"/>
                <a:gd name="T21" fmla="*/ 2 h 1787"/>
                <a:gd name="T22" fmla="*/ 768 w 1516"/>
                <a:gd name="T23" fmla="*/ 2 h 1787"/>
                <a:gd name="T24" fmla="*/ 1282 w 1516"/>
                <a:gd name="T25" fmla="*/ 82 h 1787"/>
                <a:gd name="T26" fmla="*/ 1516 w 1516"/>
                <a:gd name="T27" fmla="*/ 61 h 1787"/>
                <a:gd name="T28" fmla="*/ 1516 w 1516"/>
                <a:gd name="T29" fmla="*/ 749 h 1787"/>
                <a:gd name="T30" fmla="*/ 1472 w 1516"/>
                <a:gd name="T31" fmla="*/ 111 h 1787"/>
                <a:gd name="T32" fmla="*/ 1344 w 1516"/>
                <a:gd name="T33" fmla="*/ 122 h 1787"/>
                <a:gd name="T34" fmla="*/ 796 w 1516"/>
                <a:gd name="T35" fmla="*/ 56 h 1787"/>
                <a:gd name="T36" fmla="*/ 720 w 1516"/>
                <a:gd name="T37" fmla="*/ 56 h 1787"/>
                <a:gd name="T38" fmla="*/ 174 w 1516"/>
                <a:gd name="T39" fmla="*/ 122 h 1787"/>
                <a:gd name="T40" fmla="*/ 43 w 1516"/>
                <a:gd name="T41" fmla="*/ 111 h 1787"/>
                <a:gd name="T42" fmla="*/ 43 w 1516"/>
                <a:gd name="T43" fmla="*/ 135 h 1787"/>
                <a:gd name="T44" fmla="*/ 44 w 1516"/>
                <a:gd name="T45" fmla="*/ 669 h 1787"/>
                <a:gd name="T46" fmla="*/ 60 w 1516"/>
                <a:gd name="T47" fmla="*/ 887 h 1787"/>
                <a:gd name="T48" fmla="*/ 320 w 1516"/>
                <a:gd name="T49" fmla="*/ 1456 h 1787"/>
                <a:gd name="T50" fmla="*/ 740 w 1516"/>
                <a:gd name="T51" fmla="*/ 1739 h 1787"/>
                <a:gd name="T52" fmla="*/ 776 w 1516"/>
                <a:gd name="T53" fmla="*/ 1739 h 1787"/>
                <a:gd name="T54" fmla="*/ 1071 w 1516"/>
                <a:gd name="T55" fmla="*/ 1580 h 1787"/>
                <a:gd name="T56" fmla="*/ 1471 w 1516"/>
                <a:gd name="T57" fmla="*/ 743 h 1787"/>
                <a:gd name="T58" fmla="*/ 1473 w 1516"/>
                <a:gd name="T59" fmla="*/ 125 h 1787"/>
                <a:gd name="T60" fmla="*/ 1472 w 1516"/>
                <a:gd name="T61" fmla="*/ 111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16" h="1787">
                  <a:moveTo>
                    <a:pt x="1516" y="749"/>
                  </a:moveTo>
                  <a:cubicBezTo>
                    <a:pt x="1512" y="786"/>
                    <a:pt x="1509" y="823"/>
                    <a:pt x="1503" y="860"/>
                  </a:cubicBezTo>
                  <a:cubicBezTo>
                    <a:pt x="1454" y="1188"/>
                    <a:pt x="1308" y="1460"/>
                    <a:pt x="1037" y="1658"/>
                  </a:cubicBezTo>
                  <a:cubicBezTo>
                    <a:pt x="956" y="1718"/>
                    <a:pt x="865" y="1759"/>
                    <a:pt x="768" y="1785"/>
                  </a:cubicBezTo>
                  <a:cubicBezTo>
                    <a:pt x="761" y="1787"/>
                    <a:pt x="752" y="1786"/>
                    <a:pt x="745" y="1784"/>
                  </a:cubicBezTo>
                  <a:cubicBezTo>
                    <a:pt x="541" y="1728"/>
                    <a:pt x="382" y="1606"/>
                    <a:pt x="254" y="1442"/>
                  </a:cubicBezTo>
                  <a:cubicBezTo>
                    <a:pt x="111" y="1258"/>
                    <a:pt x="32" y="1049"/>
                    <a:pt x="8" y="818"/>
                  </a:cubicBezTo>
                  <a:cubicBezTo>
                    <a:pt x="5" y="795"/>
                    <a:pt x="3" y="772"/>
                    <a:pt x="0" y="749"/>
                  </a:cubicBezTo>
                  <a:cubicBezTo>
                    <a:pt x="0" y="520"/>
                    <a:pt x="0" y="290"/>
                    <a:pt x="0" y="61"/>
                  </a:cubicBezTo>
                  <a:cubicBezTo>
                    <a:pt x="53" y="67"/>
                    <a:pt x="106" y="75"/>
                    <a:pt x="159" y="79"/>
                  </a:cubicBezTo>
                  <a:cubicBezTo>
                    <a:pt x="360" y="93"/>
                    <a:pt x="558" y="75"/>
                    <a:pt x="748" y="2"/>
                  </a:cubicBezTo>
                  <a:cubicBezTo>
                    <a:pt x="754" y="0"/>
                    <a:pt x="762" y="0"/>
                    <a:pt x="768" y="2"/>
                  </a:cubicBezTo>
                  <a:cubicBezTo>
                    <a:pt x="933" y="66"/>
                    <a:pt x="1106" y="89"/>
                    <a:pt x="1282" y="82"/>
                  </a:cubicBezTo>
                  <a:cubicBezTo>
                    <a:pt x="1360" y="80"/>
                    <a:pt x="1438" y="68"/>
                    <a:pt x="1516" y="61"/>
                  </a:cubicBezTo>
                  <a:cubicBezTo>
                    <a:pt x="1516" y="290"/>
                    <a:pt x="1516" y="520"/>
                    <a:pt x="1516" y="749"/>
                  </a:cubicBezTo>
                  <a:close/>
                  <a:moveTo>
                    <a:pt x="1472" y="111"/>
                  </a:moveTo>
                  <a:cubicBezTo>
                    <a:pt x="1427" y="115"/>
                    <a:pt x="1386" y="120"/>
                    <a:pt x="1344" y="122"/>
                  </a:cubicBezTo>
                  <a:cubicBezTo>
                    <a:pt x="1157" y="134"/>
                    <a:pt x="974" y="118"/>
                    <a:pt x="796" y="56"/>
                  </a:cubicBezTo>
                  <a:cubicBezTo>
                    <a:pt x="769" y="47"/>
                    <a:pt x="747" y="47"/>
                    <a:pt x="720" y="56"/>
                  </a:cubicBezTo>
                  <a:cubicBezTo>
                    <a:pt x="543" y="117"/>
                    <a:pt x="360" y="134"/>
                    <a:pt x="174" y="122"/>
                  </a:cubicBezTo>
                  <a:cubicBezTo>
                    <a:pt x="131" y="120"/>
                    <a:pt x="88" y="115"/>
                    <a:pt x="43" y="111"/>
                  </a:cubicBezTo>
                  <a:cubicBezTo>
                    <a:pt x="43" y="119"/>
                    <a:pt x="43" y="127"/>
                    <a:pt x="43" y="135"/>
                  </a:cubicBezTo>
                  <a:cubicBezTo>
                    <a:pt x="43" y="313"/>
                    <a:pt x="41" y="491"/>
                    <a:pt x="44" y="669"/>
                  </a:cubicBezTo>
                  <a:cubicBezTo>
                    <a:pt x="45" y="742"/>
                    <a:pt x="49" y="815"/>
                    <a:pt x="60" y="887"/>
                  </a:cubicBezTo>
                  <a:cubicBezTo>
                    <a:pt x="93" y="1101"/>
                    <a:pt x="180" y="1291"/>
                    <a:pt x="320" y="1456"/>
                  </a:cubicBezTo>
                  <a:cubicBezTo>
                    <a:pt x="433" y="1589"/>
                    <a:pt x="570" y="1689"/>
                    <a:pt x="740" y="1739"/>
                  </a:cubicBezTo>
                  <a:cubicBezTo>
                    <a:pt x="751" y="1742"/>
                    <a:pt x="765" y="1742"/>
                    <a:pt x="776" y="1739"/>
                  </a:cubicBezTo>
                  <a:cubicBezTo>
                    <a:pt x="886" y="1707"/>
                    <a:pt x="985" y="1654"/>
                    <a:pt x="1071" y="1580"/>
                  </a:cubicBezTo>
                  <a:cubicBezTo>
                    <a:pt x="1327" y="1359"/>
                    <a:pt x="1456" y="1076"/>
                    <a:pt x="1471" y="743"/>
                  </a:cubicBezTo>
                  <a:cubicBezTo>
                    <a:pt x="1479" y="537"/>
                    <a:pt x="1473" y="331"/>
                    <a:pt x="1473" y="125"/>
                  </a:cubicBezTo>
                  <a:cubicBezTo>
                    <a:pt x="1473" y="120"/>
                    <a:pt x="1472" y="116"/>
                    <a:pt x="1472" y="111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126" name="Freeform 27">
              <a:extLst>
                <a:ext uri="{FF2B5EF4-FFF2-40B4-BE49-F238E27FC236}">
                  <a16:creationId xmlns:a16="http://schemas.microsoft.com/office/drawing/2014/main" id="{AE89CD28-1995-41E8-A08F-8DDC6DB67B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9888" y="-1208088"/>
              <a:ext cx="509588" cy="509587"/>
            </a:xfrm>
            <a:custGeom>
              <a:avLst/>
              <a:gdLst>
                <a:gd name="T0" fmla="*/ 437 w 875"/>
                <a:gd name="T1" fmla="*/ 875 h 876"/>
                <a:gd name="T2" fmla="*/ 1 w 875"/>
                <a:gd name="T3" fmla="*/ 436 h 876"/>
                <a:gd name="T4" fmla="*/ 441 w 875"/>
                <a:gd name="T5" fmla="*/ 2 h 876"/>
                <a:gd name="T6" fmla="*/ 874 w 875"/>
                <a:gd name="T7" fmla="*/ 438 h 876"/>
                <a:gd name="T8" fmla="*/ 437 w 875"/>
                <a:gd name="T9" fmla="*/ 875 h 876"/>
                <a:gd name="T10" fmla="*/ 439 w 875"/>
                <a:gd name="T11" fmla="*/ 44 h 876"/>
                <a:gd name="T12" fmla="*/ 44 w 875"/>
                <a:gd name="T13" fmla="*/ 439 h 876"/>
                <a:gd name="T14" fmla="*/ 438 w 875"/>
                <a:gd name="T15" fmla="*/ 833 h 876"/>
                <a:gd name="T16" fmla="*/ 832 w 875"/>
                <a:gd name="T17" fmla="*/ 411 h 876"/>
                <a:gd name="T18" fmla="*/ 439 w 875"/>
                <a:gd name="T19" fmla="*/ 44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5" h="876">
                  <a:moveTo>
                    <a:pt x="437" y="875"/>
                  </a:moveTo>
                  <a:cubicBezTo>
                    <a:pt x="195" y="874"/>
                    <a:pt x="0" y="678"/>
                    <a:pt x="1" y="436"/>
                  </a:cubicBezTo>
                  <a:cubicBezTo>
                    <a:pt x="3" y="194"/>
                    <a:pt x="199" y="0"/>
                    <a:pt x="441" y="2"/>
                  </a:cubicBezTo>
                  <a:cubicBezTo>
                    <a:pt x="681" y="3"/>
                    <a:pt x="875" y="199"/>
                    <a:pt x="874" y="438"/>
                  </a:cubicBezTo>
                  <a:cubicBezTo>
                    <a:pt x="873" y="681"/>
                    <a:pt x="678" y="876"/>
                    <a:pt x="437" y="875"/>
                  </a:cubicBezTo>
                  <a:close/>
                  <a:moveTo>
                    <a:pt x="439" y="44"/>
                  </a:moveTo>
                  <a:cubicBezTo>
                    <a:pt x="220" y="44"/>
                    <a:pt x="44" y="220"/>
                    <a:pt x="44" y="439"/>
                  </a:cubicBezTo>
                  <a:cubicBezTo>
                    <a:pt x="44" y="656"/>
                    <a:pt x="221" y="833"/>
                    <a:pt x="438" y="833"/>
                  </a:cubicBezTo>
                  <a:cubicBezTo>
                    <a:pt x="659" y="833"/>
                    <a:pt x="847" y="647"/>
                    <a:pt x="832" y="411"/>
                  </a:cubicBezTo>
                  <a:cubicBezTo>
                    <a:pt x="818" y="206"/>
                    <a:pt x="648" y="45"/>
                    <a:pt x="439" y="44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127" name="Freeform 28">
              <a:extLst>
                <a:ext uri="{FF2B5EF4-FFF2-40B4-BE49-F238E27FC236}">
                  <a16:creationId xmlns:a16="http://schemas.microsoft.com/office/drawing/2014/main" id="{8C52DB99-A692-47F4-A8A6-C52BFAB59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175" y="-1068388"/>
              <a:ext cx="246063" cy="241300"/>
            </a:xfrm>
            <a:custGeom>
              <a:avLst/>
              <a:gdLst>
                <a:gd name="T0" fmla="*/ 188 w 424"/>
                <a:gd name="T1" fmla="*/ 412 h 412"/>
                <a:gd name="T2" fmla="*/ 0 w 424"/>
                <a:gd name="T3" fmla="*/ 159 h 412"/>
                <a:gd name="T4" fmla="*/ 33 w 424"/>
                <a:gd name="T5" fmla="*/ 134 h 412"/>
                <a:gd name="T6" fmla="*/ 184 w 424"/>
                <a:gd name="T7" fmla="*/ 336 h 412"/>
                <a:gd name="T8" fmla="*/ 388 w 424"/>
                <a:gd name="T9" fmla="*/ 0 h 412"/>
                <a:gd name="T10" fmla="*/ 424 w 424"/>
                <a:gd name="T11" fmla="*/ 22 h 412"/>
                <a:gd name="T12" fmla="*/ 188 w 424"/>
                <a:gd name="T13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" h="412">
                  <a:moveTo>
                    <a:pt x="188" y="412"/>
                  </a:moveTo>
                  <a:cubicBezTo>
                    <a:pt x="124" y="326"/>
                    <a:pt x="63" y="243"/>
                    <a:pt x="0" y="159"/>
                  </a:cubicBezTo>
                  <a:cubicBezTo>
                    <a:pt x="11" y="150"/>
                    <a:pt x="21" y="142"/>
                    <a:pt x="33" y="134"/>
                  </a:cubicBezTo>
                  <a:cubicBezTo>
                    <a:pt x="83" y="200"/>
                    <a:pt x="133" y="267"/>
                    <a:pt x="184" y="336"/>
                  </a:cubicBezTo>
                  <a:cubicBezTo>
                    <a:pt x="253" y="223"/>
                    <a:pt x="320" y="112"/>
                    <a:pt x="388" y="0"/>
                  </a:cubicBezTo>
                  <a:cubicBezTo>
                    <a:pt x="400" y="8"/>
                    <a:pt x="412" y="14"/>
                    <a:pt x="424" y="22"/>
                  </a:cubicBezTo>
                  <a:cubicBezTo>
                    <a:pt x="345" y="152"/>
                    <a:pt x="267" y="281"/>
                    <a:pt x="188" y="41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046F5F5-5C48-47B2-A3FC-2CA982BE9A62}"/>
              </a:ext>
            </a:extLst>
          </p:cNvPr>
          <p:cNvGrpSpPr/>
          <p:nvPr/>
        </p:nvGrpSpPr>
        <p:grpSpPr>
          <a:xfrm>
            <a:off x="1514788" y="1211811"/>
            <a:ext cx="593323" cy="482467"/>
            <a:chOff x="6477000" y="-1177926"/>
            <a:chExt cx="2557463" cy="2079626"/>
          </a:xfrm>
          <a:solidFill>
            <a:schemeClr val="bg1"/>
          </a:solidFill>
        </p:grpSpPr>
        <p:sp>
          <p:nvSpPr>
            <p:cNvPr id="135" name="Freeform 36">
              <a:extLst>
                <a:ext uri="{FF2B5EF4-FFF2-40B4-BE49-F238E27FC236}">
                  <a16:creationId xmlns:a16="http://schemas.microsoft.com/office/drawing/2014/main" id="{50DB938D-81AD-4935-8CBE-D7A52219C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9188" y="-1177926"/>
              <a:ext cx="1565275" cy="1811338"/>
            </a:xfrm>
            <a:custGeom>
              <a:avLst/>
              <a:gdLst>
                <a:gd name="T0" fmla="*/ 287 w 414"/>
                <a:gd name="T1" fmla="*/ 452 h 479"/>
                <a:gd name="T2" fmla="*/ 312 w 414"/>
                <a:gd name="T3" fmla="*/ 451 h 479"/>
                <a:gd name="T4" fmla="*/ 327 w 414"/>
                <a:gd name="T5" fmla="*/ 462 h 479"/>
                <a:gd name="T6" fmla="*/ 313 w 414"/>
                <a:gd name="T7" fmla="*/ 475 h 479"/>
                <a:gd name="T8" fmla="*/ 258 w 414"/>
                <a:gd name="T9" fmla="*/ 478 h 479"/>
                <a:gd name="T10" fmla="*/ 242 w 414"/>
                <a:gd name="T11" fmla="*/ 464 h 479"/>
                <a:gd name="T12" fmla="*/ 239 w 414"/>
                <a:gd name="T13" fmla="*/ 411 h 479"/>
                <a:gd name="T14" fmla="*/ 250 w 414"/>
                <a:gd name="T15" fmla="*/ 395 h 479"/>
                <a:gd name="T16" fmla="*/ 264 w 414"/>
                <a:gd name="T17" fmla="*/ 409 h 479"/>
                <a:gd name="T18" fmla="*/ 266 w 414"/>
                <a:gd name="T19" fmla="*/ 435 h 479"/>
                <a:gd name="T20" fmla="*/ 277 w 414"/>
                <a:gd name="T21" fmla="*/ 422 h 479"/>
                <a:gd name="T22" fmla="*/ 287 w 414"/>
                <a:gd name="T23" fmla="*/ 143 h 479"/>
                <a:gd name="T24" fmla="*/ 27 w 414"/>
                <a:gd name="T25" fmla="*/ 32 h 479"/>
                <a:gd name="T26" fmla="*/ 8 w 414"/>
                <a:gd name="T27" fmla="*/ 29 h 479"/>
                <a:gd name="T28" fmla="*/ 19 w 414"/>
                <a:gd name="T29" fmla="*/ 9 h 479"/>
                <a:gd name="T30" fmla="*/ 139 w 414"/>
                <a:gd name="T31" fmla="*/ 10 h 479"/>
                <a:gd name="T32" fmla="*/ 295 w 414"/>
                <a:gd name="T33" fmla="*/ 440 h 479"/>
                <a:gd name="T34" fmla="*/ 287 w 414"/>
                <a:gd name="T35" fmla="*/ 452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4" h="479">
                  <a:moveTo>
                    <a:pt x="287" y="452"/>
                  </a:moveTo>
                  <a:cubicBezTo>
                    <a:pt x="297" y="451"/>
                    <a:pt x="305" y="449"/>
                    <a:pt x="312" y="451"/>
                  </a:cubicBezTo>
                  <a:cubicBezTo>
                    <a:pt x="317" y="453"/>
                    <a:pt x="322" y="459"/>
                    <a:pt x="327" y="462"/>
                  </a:cubicBezTo>
                  <a:cubicBezTo>
                    <a:pt x="322" y="467"/>
                    <a:pt x="318" y="474"/>
                    <a:pt x="313" y="475"/>
                  </a:cubicBezTo>
                  <a:cubicBezTo>
                    <a:pt x="295" y="477"/>
                    <a:pt x="276" y="478"/>
                    <a:pt x="258" y="478"/>
                  </a:cubicBezTo>
                  <a:cubicBezTo>
                    <a:pt x="248" y="479"/>
                    <a:pt x="243" y="474"/>
                    <a:pt x="242" y="464"/>
                  </a:cubicBezTo>
                  <a:cubicBezTo>
                    <a:pt x="241" y="446"/>
                    <a:pt x="240" y="428"/>
                    <a:pt x="239" y="411"/>
                  </a:cubicBezTo>
                  <a:cubicBezTo>
                    <a:pt x="239" y="402"/>
                    <a:pt x="241" y="395"/>
                    <a:pt x="250" y="395"/>
                  </a:cubicBezTo>
                  <a:cubicBezTo>
                    <a:pt x="260" y="394"/>
                    <a:pt x="263" y="400"/>
                    <a:pt x="264" y="409"/>
                  </a:cubicBezTo>
                  <a:cubicBezTo>
                    <a:pt x="264" y="417"/>
                    <a:pt x="265" y="425"/>
                    <a:pt x="266" y="435"/>
                  </a:cubicBezTo>
                  <a:cubicBezTo>
                    <a:pt x="271" y="429"/>
                    <a:pt x="274" y="426"/>
                    <a:pt x="277" y="422"/>
                  </a:cubicBezTo>
                  <a:cubicBezTo>
                    <a:pt x="338" y="341"/>
                    <a:pt x="342" y="229"/>
                    <a:pt x="287" y="143"/>
                  </a:cubicBezTo>
                  <a:cubicBezTo>
                    <a:pt x="232" y="56"/>
                    <a:pt x="130" y="12"/>
                    <a:pt x="27" y="32"/>
                  </a:cubicBezTo>
                  <a:cubicBezTo>
                    <a:pt x="21" y="33"/>
                    <a:pt x="12" y="33"/>
                    <a:pt x="8" y="29"/>
                  </a:cubicBezTo>
                  <a:cubicBezTo>
                    <a:pt x="0" y="22"/>
                    <a:pt x="6" y="12"/>
                    <a:pt x="19" y="9"/>
                  </a:cubicBezTo>
                  <a:cubicBezTo>
                    <a:pt x="59" y="0"/>
                    <a:pt x="99" y="0"/>
                    <a:pt x="139" y="10"/>
                  </a:cubicBezTo>
                  <a:cubicBezTo>
                    <a:pt x="333" y="56"/>
                    <a:pt x="414" y="282"/>
                    <a:pt x="295" y="440"/>
                  </a:cubicBezTo>
                  <a:cubicBezTo>
                    <a:pt x="293" y="443"/>
                    <a:pt x="291" y="446"/>
                    <a:pt x="287" y="4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136" name="Freeform 37">
              <a:extLst>
                <a:ext uri="{FF2B5EF4-FFF2-40B4-BE49-F238E27FC236}">
                  <a16:creationId xmlns:a16="http://schemas.microsoft.com/office/drawing/2014/main" id="{D5C7BBCC-3929-4452-905C-2FA63E069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000" y="-909638"/>
              <a:ext cx="1566863" cy="1811338"/>
            </a:xfrm>
            <a:custGeom>
              <a:avLst/>
              <a:gdLst>
                <a:gd name="T0" fmla="*/ 130 w 414"/>
                <a:gd name="T1" fmla="*/ 28 h 479"/>
                <a:gd name="T2" fmla="*/ 104 w 414"/>
                <a:gd name="T3" fmla="*/ 29 h 479"/>
                <a:gd name="T4" fmla="*/ 90 w 414"/>
                <a:gd name="T5" fmla="*/ 17 h 479"/>
                <a:gd name="T6" fmla="*/ 102 w 414"/>
                <a:gd name="T7" fmla="*/ 5 h 479"/>
                <a:gd name="T8" fmla="*/ 161 w 414"/>
                <a:gd name="T9" fmla="*/ 1 h 479"/>
                <a:gd name="T10" fmla="*/ 175 w 414"/>
                <a:gd name="T11" fmla="*/ 14 h 479"/>
                <a:gd name="T12" fmla="*/ 177 w 414"/>
                <a:gd name="T13" fmla="*/ 71 h 479"/>
                <a:gd name="T14" fmla="*/ 166 w 414"/>
                <a:gd name="T15" fmla="*/ 86 h 479"/>
                <a:gd name="T16" fmla="*/ 154 w 414"/>
                <a:gd name="T17" fmla="*/ 72 h 479"/>
                <a:gd name="T18" fmla="*/ 151 w 414"/>
                <a:gd name="T19" fmla="*/ 44 h 479"/>
                <a:gd name="T20" fmla="*/ 107 w 414"/>
                <a:gd name="T21" fmla="*/ 117 h 479"/>
                <a:gd name="T22" fmla="*/ 151 w 414"/>
                <a:gd name="T23" fmla="*/ 365 h 479"/>
                <a:gd name="T24" fmla="*/ 384 w 414"/>
                <a:gd name="T25" fmla="*/ 448 h 479"/>
                <a:gd name="T26" fmla="*/ 393 w 414"/>
                <a:gd name="T27" fmla="*/ 446 h 479"/>
                <a:gd name="T28" fmla="*/ 412 w 414"/>
                <a:gd name="T29" fmla="*/ 454 h 479"/>
                <a:gd name="T30" fmla="*/ 398 w 414"/>
                <a:gd name="T31" fmla="*/ 470 h 479"/>
                <a:gd name="T32" fmla="*/ 290 w 414"/>
                <a:gd name="T33" fmla="*/ 472 h 479"/>
                <a:gd name="T34" fmla="*/ 123 w 414"/>
                <a:gd name="T35" fmla="*/ 38 h 479"/>
                <a:gd name="T36" fmla="*/ 130 w 414"/>
                <a:gd name="T37" fmla="*/ 28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4" h="479">
                  <a:moveTo>
                    <a:pt x="130" y="28"/>
                  </a:moveTo>
                  <a:cubicBezTo>
                    <a:pt x="120" y="29"/>
                    <a:pt x="112" y="31"/>
                    <a:pt x="104" y="29"/>
                  </a:cubicBezTo>
                  <a:cubicBezTo>
                    <a:pt x="99" y="27"/>
                    <a:pt x="95" y="21"/>
                    <a:pt x="90" y="17"/>
                  </a:cubicBezTo>
                  <a:cubicBezTo>
                    <a:pt x="94" y="13"/>
                    <a:pt x="98" y="5"/>
                    <a:pt x="102" y="5"/>
                  </a:cubicBezTo>
                  <a:cubicBezTo>
                    <a:pt x="122" y="2"/>
                    <a:pt x="141" y="2"/>
                    <a:pt x="161" y="1"/>
                  </a:cubicBezTo>
                  <a:cubicBezTo>
                    <a:pt x="170" y="0"/>
                    <a:pt x="174" y="5"/>
                    <a:pt x="175" y="14"/>
                  </a:cubicBezTo>
                  <a:cubicBezTo>
                    <a:pt x="176" y="33"/>
                    <a:pt x="178" y="52"/>
                    <a:pt x="177" y="71"/>
                  </a:cubicBezTo>
                  <a:cubicBezTo>
                    <a:pt x="177" y="76"/>
                    <a:pt x="170" y="81"/>
                    <a:pt x="166" y="86"/>
                  </a:cubicBezTo>
                  <a:cubicBezTo>
                    <a:pt x="162" y="81"/>
                    <a:pt x="155" y="77"/>
                    <a:pt x="154" y="72"/>
                  </a:cubicBezTo>
                  <a:cubicBezTo>
                    <a:pt x="151" y="64"/>
                    <a:pt x="152" y="56"/>
                    <a:pt x="151" y="44"/>
                  </a:cubicBezTo>
                  <a:cubicBezTo>
                    <a:pt x="130" y="67"/>
                    <a:pt x="116" y="91"/>
                    <a:pt x="107" y="117"/>
                  </a:cubicBezTo>
                  <a:cubicBezTo>
                    <a:pt x="76" y="208"/>
                    <a:pt x="89" y="292"/>
                    <a:pt x="151" y="365"/>
                  </a:cubicBezTo>
                  <a:cubicBezTo>
                    <a:pt x="212" y="436"/>
                    <a:pt x="291" y="463"/>
                    <a:pt x="384" y="448"/>
                  </a:cubicBezTo>
                  <a:cubicBezTo>
                    <a:pt x="387" y="447"/>
                    <a:pt x="390" y="447"/>
                    <a:pt x="393" y="446"/>
                  </a:cubicBezTo>
                  <a:cubicBezTo>
                    <a:pt x="402" y="443"/>
                    <a:pt x="409" y="444"/>
                    <a:pt x="412" y="454"/>
                  </a:cubicBezTo>
                  <a:cubicBezTo>
                    <a:pt x="414" y="465"/>
                    <a:pt x="407" y="469"/>
                    <a:pt x="398" y="470"/>
                  </a:cubicBezTo>
                  <a:cubicBezTo>
                    <a:pt x="362" y="478"/>
                    <a:pt x="326" y="479"/>
                    <a:pt x="290" y="472"/>
                  </a:cubicBezTo>
                  <a:cubicBezTo>
                    <a:pt x="88" y="433"/>
                    <a:pt x="0" y="203"/>
                    <a:pt x="123" y="38"/>
                  </a:cubicBezTo>
                  <a:cubicBezTo>
                    <a:pt x="125" y="35"/>
                    <a:pt x="127" y="33"/>
                    <a:pt x="130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137" name="Freeform 38">
              <a:extLst>
                <a:ext uri="{FF2B5EF4-FFF2-40B4-BE49-F238E27FC236}">
                  <a16:creationId xmlns:a16="http://schemas.microsoft.com/office/drawing/2014/main" id="{06321763-73A3-4450-A1F2-291E30C96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6138" y="-814388"/>
              <a:ext cx="1244600" cy="889000"/>
            </a:xfrm>
            <a:custGeom>
              <a:avLst/>
              <a:gdLst>
                <a:gd name="T0" fmla="*/ 14 w 329"/>
                <a:gd name="T1" fmla="*/ 90 h 235"/>
                <a:gd name="T2" fmla="*/ 3 w 329"/>
                <a:gd name="T3" fmla="*/ 90 h 235"/>
                <a:gd name="T4" fmla="*/ 2 w 329"/>
                <a:gd name="T5" fmla="*/ 78 h 235"/>
                <a:gd name="T6" fmla="*/ 42 w 329"/>
                <a:gd name="T7" fmla="*/ 34 h 235"/>
                <a:gd name="T8" fmla="*/ 66 w 329"/>
                <a:gd name="T9" fmla="*/ 35 h 235"/>
                <a:gd name="T10" fmla="*/ 88 w 329"/>
                <a:gd name="T11" fmla="*/ 44 h 235"/>
                <a:gd name="T12" fmla="*/ 106 w 329"/>
                <a:gd name="T13" fmla="*/ 22 h 235"/>
                <a:gd name="T14" fmla="*/ 132 w 329"/>
                <a:gd name="T15" fmla="*/ 2 h 235"/>
                <a:gd name="T16" fmla="*/ 173 w 329"/>
                <a:gd name="T17" fmla="*/ 2 h 235"/>
                <a:gd name="T18" fmla="*/ 191 w 329"/>
                <a:gd name="T19" fmla="*/ 16 h 235"/>
                <a:gd name="T20" fmla="*/ 194 w 329"/>
                <a:gd name="T21" fmla="*/ 31 h 235"/>
                <a:gd name="T22" fmla="*/ 219 w 329"/>
                <a:gd name="T23" fmla="*/ 41 h 235"/>
                <a:gd name="T24" fmla="*/ 270 w 329"/>
                <a:gd name="T25" fmla="*/ 48 h 235"/>
                <a:gd name="T26" fmla="*/ 294 w 329"/>
                <a:gd name="T27" fmla="*/ 71 h 235"/>
                <a:gd name="T28" fmla="*/ 296 w 329"/>
                <a:gd name="T29" fmla="*/ 95 h 235"/>
                <a:gd name="T30" fmla="*/ 288 w 329"/>
                <a:gd name="T31" fmla="*/ 108 h 235"/>
                <a:gd name="T32" fmla="*/ 298 w 329"/>
                <a:gd name="T33" fmla="*/ 132 h 235"/>
                <a:gd name="T34" fmla="*/ 328 w 329"/>
                <a:gd name="T35" fmla="*/ 173 h 235"/>
                <a:gd name="T36" fmla="*/ 328 w 329"/>
                <a:gd name="T37" fmla="*/ 201 h 235"/>
                <a:gd name="T38" fmla="*/ 311 w 329"/>
                <a:gd name="T39" fmla="*/ 223 h 235"/>
                <a:gd name="T40" fmla="*/ 283 w 329"/>
                <a:gd name="T41" fmla="*/ 234 h 235"/>
                <a:gd name="T42" fmla="*/ 278 w 329"/>
                <a:gd name="T43" fmla="*/ 231 h 235"/>
                <a:gd name="T44" fmla="*/ 269 w 329"/>
                <a:gd name="T45" fmla="*/ 222 h 235"/>
                <a:gd name="T46" fmla="*/ 289 w 329"/>
                <a:gd name="T47" fmla="*/ 207 h 235"/>
                <a:gd name="T48" fmla="*/ 306 w 329"/>
                <a:gd name="T49" fmla="*/ 186 h 235"/>
                <a:gd name="T50" fmla="*/ 306 w 329"/>
                <a:gd name="T51" fmla="*/ 174 h 235"/>
                <a:gd name="T52" fmla="*/ 288 w 329"/>
                <a:gd name="T53" fmla="*/ 151 h 235"/>
                <a:gd name="T54" fmla="*/ 269 w 329"/>
                <a:gd name="T55" fmla="*/ 100 h 235"/>
                <a:gd name="T56" fmla="*/ 265 w 329"/>
                <a:gd name="T57" fmla="*/ 73 h 235"/>
                <a:gd name="T58" fmla="*/ 221 w 329"/>
                <a:gd name="T59" fmla="*/ 65 h 235"/>
                <a:gd name="T60" fmla="*/ 176 w 329"/>
                <a:gd name="T61" fmla="*/ 46 h 235"/>
                <a:gd name="T62" fmla="*/ 143 w 329"/>
                <a:gd name="T63" fmla="*/ 22 h 235"/>
                <a:gd name="T64" fmla="*/ 125 w 329"/>
                <a:gd name="T65" fmla="*/ 35 h 235"/>
                <a:gd name="T66" fmla="*/ 84 w 329"/>
                <a:gd name="T67" fmla="*/ 69 h 235"/>
                <a:gd name="T68" fmla="*/ 75 w 329"/>
                <a:gd name="T69" fmla="*/ 67 h 235"/>
                <a:gd name="T70" fmla="*/ 41 w 329"/>
                <a:gd name="T71" fmla="*/ 60 h 235"/>
                <a:gd name="T72" fmla="*/ 37 w 329"/>
                <a:gd name="T73" fmla="*/ 56 h 235"/>
                <a:gd name="T74" fmla="*/ 14 w 329"/>
                <a:gd name="T75" fmla="*/ 9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9" h="235">
                  <a:moveTo>
                    <a:pt x="14" y="90"/>
                  </a:moveTo>
                  <a:cubicBezTo>
                    <a:pt x="11" y="90"/>
                    <a:pt x="5" y="91"/>
                    <a:pt x="3" y="90"/>
                  </a:cubicBezTo>
                  <a:cubicBezTo>
                    <a:pt x="1" y="87"/>
                    <a:pt x="0" y="80"/>
                    <a:pt x="2" y="78"/>
                  </a:cubicBezTo>
                  <a:cubicBezTo>
                    <a:pt x="15" y="63"/>
                    <a:pt x="29" y="48"/>
                    <a:pt x="42" y="34"/>
                  </a:cubicBezTo>
                  <a:cubicBezTo>
                    <a:pt x="50" y="27"/>
                    <a:pt x="57" y="30"/>
                    <a:pt x="66" y="35"/>
                  </a:cubicBezTo>
                  <a:cubicBezTo>
                    <a:pt x="72" y="39"/>
                    <a:pt x="81" y="44"/>
                    <a:pt x="88" y="44"/>
                  </a:cubicBezTo>
                  <a:cubicBezTo>
                    <a:pt x="100" y="43"/>
                    <a:pt x="106" y="34"/>
                    <a:pt x="106" y="22"/>
                  </a:cubicBezTo>
                  <a:cubicBezTo>
                    <a:pt x="107" y="6"/>
                    <a:pt x="116" y="0"/>
                    <a:pt x="132" y="2"/>
                  </a:cubicBezTo>
                  <a:cubicBezTo>
                    <a:pt x="146" y="3"/>
                    <a:pt x="159" y="2"/>
                    <a:pt x="173" y="2"/>
                  </a:cubicBezTo>
                  <a:cubicBezTo>
                    <a:pt x="183" y="2"/>
                    <a:pt x="190" y="4"/>
                    <a:pt x="191" y="16"/>
                  </a:cubicBezTo>
                  <a:cubicBezTo>
                    <a:pt x="191" y="21"/>
                    <a:pt x="193" y="26"/>
                    <a:pt x="194" y="31"/>
                  </a:cubicBezTo>
                  <a:cubicBezTo>
                    <a:pt x="198" y="42"/>
                    <a:pt x="209" y="46"/>
                    <a:pt x="219" y="41"/>
                  </a:cubicBezTo>
                  <a:cubicBezTo>
                    <a:pt x="247" y="25"/>
                    <a:pt x="247" y="25"/>
                    <a:pt x="270" y="48"/>
                  </a:cubicBezTo>
                  <a:cubicBezTo>
                    <a:pt x="278" y="56"/>
                    <a:pt x="285" y="64"/>
                    <a:pt x="294" y="71"/>
                  </a:cubicBezTo>
                  <a:cubicBezTo>
                    <a:pt x="301" y="79"/>
                    <a:pt x="303" y="86"/>
                    <a:pt x="296" y="95"/>
                  </a:cubicBezTo>
                  <a:cubicBezTo>
                    <a:pt x="293" y="99"/>
                    <a:pt x="291" y="103"/>
                    <a:pt x="288" y="108"/>
                  </a:cubicBezTo>
                  <a:cubicBezTo>
                    <a:pt x="281" y="119"/>
                    <a:pt x="285" y="128"/>
                    <a:pt x="298" y="132"/>
                  </a:cubicBezTo>
                  <a:cubicBezTo>
                    <a:pt x="328" y="141"/>
                    <a:pt x="328" y="141"/>
                    <a:pt x="328" y="173"/>
                  </a:cubicBezTo>
                  <a:cubicBezTo>
                    <a:pt x="328" y="182"/>
                    <a:pt x="327" y="192"/>
                    <a:pt x="328" y="201"/>
                  </a:cubicBezTo>
                  <a:cubicBezTo>
                    <a:pt x="329" y="214"/>
                    <a:pt x="324" y="220"/>
                    <a:pt x="311" y="223"/>
                  </a:cubicBezTo>
                  <a:cubicBezTo>
                    <a:pt x="302" y="226"/>
                    <a:pt x="293" y="231"/>
                    <a:pt x="283" y="234"/>
                  </a:cubicBezTo>
                  <a:cubicBezTo>
                    <a:pt x="282" y="235"/>
                    <a:pt x="280" y="232"/>
                    <a:pt x="278" y="231"/>
                  </a:cubicBezTo>
                  <a:cubicBezTo>
                    <a:pt x="275" y="229"/>
                    <a:pt x="272" y="226"/>
                    <a:pt x="269" y="222"/>
                  </a:cubicBezTo>
                  <a:cubicBezTo>
                    <a:pt x="270" y="209"/>
                    <a:pt x="280" y="208"/>
                    <a:pt x="289" y="207"/>
                  </a:cubicBezTo>
                  <a:cubicBezTo>
                    <a:pt x="302" y="205"/>
                    <a:pt x="308" y="199"/>
                    <a:pt x="306" y="186"/>
                  </a:cubicBezTo>
                  <a:cubicBezTo>
                    <a:pt x="306" y="182"/>
                    <a:pt x="306" y="178"/>
                    <a:pt x="306" y="174"/>
                  </a:cubicBezTo>
                  <a:cubicBezTo>
                    <a:pt x="309" y="159"/>
                    <a:pt x="302" y="154"/>
                    <a:pt x="288" y="151"/>
                  </a:cubicBezTo>
                  <a:cubicBezTo>
                    <a:pt x="266" y="146"/>
                    <a:pt x="255" y="119"/>
                    <a:pt x="269" y="100"/>
                  </a:cubicBezTo>
                  <a:cubicBezTo>
                    <a:pt x="277" y="88"/>
                    <a:pt x="275" y="82"/>
                    <a:pt x="265" y="73"/>
                  </a:cubicBezTo>
                  <a:cubicBezTo>
                    <a:pt x="245" y="54"/>
                    <a:pt x="246" y="54"/>
                    <a:pt x="221" y="65"/>
                  </a:cubicBezTo>
                  <a:cubicBezTo>
                    <a:pt x="209" y="70"/>
                    <a:pt x="180" y="58"/>
                    <a:pt x="176" y="46"/>
                  </a:cubicBezTo>
                  <a:cubicBezTo>
                    <a:pt x="168" y="21"/>
                    <a:pt x="168" y="22"/>
                    <a:pt x="143" y="22"/>
                  </a:cubicBezTo>
                  <a:cubicBezTo>
                    <a:pt x="133" y="22"/>
                    <a:pt x="128" y="25"/>
                    <a:pt x="125" y="35"/>
                  </a:cubicBezTo>
                  <a:cubicBezTo>
                    <a:pt x="121" y="52"/>
                    <a:pt x="100" y="69"/>
                    <a:pt x="84" y="69"/>
                  </a:cubicBezTo>
                  <a:cubicBezTo>
                    <a:pt x="81" y="70"/>
                    <a:pt x="78" y="68"/>
                    <a:pt x="75" y="67"/>
                  </a:cubicBezTo>
                  <a:cubicBezTo>
                    <a:pt x="65" y="61"/>
                    <a:pt x="55" y="51"/>
                    <a:pt x="41" y="60"/>
                  </a:cubicBezTo>
                  <a:cubicBezTo>
                    <a:pt x="40" y="59"/>
                    <a:pt x="38" y="58"/>
                    <a:pt x="37" y="56"/>
                  </a:cubicBezTo>
                  <a:cubicBezTo>
                    <a:pt x="29" y="68"/>
                    <a:pt x="22" y="79"/>
                    <a:pt x="14" y="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138" name="Freeform 39">
              <a:extLst>
                <a:ext uri="{FF2B5EF4-FFF2-40B4-BE49-F238E27FC236}">
                  <a16:creationId xmlns:a16="http://schemas.microsoft.com/office/drawing/2014/main" id="{F38EEDB6-F3D5-4B3A-A377-192E035A3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-50800"/>
              <a:ext cx="1158875" cy="593725"/>
            </a:xfrm>
            <a:custGeom>
              <a:avLst/>
              <a:gdLst>
                <a:gd name="T0" fmla="*/ 276 w 306"/>
                <a:gd name="T1" fmla="*/ 20 h 157"/>
                <a:gd name="T2" fmla="*/ 285 w 306"/>
                <a:gd name="T3" fmla="*/ 29 h 157"/>
                <a:gd name="T4" fmla="*/ 304 w 306"/>
                <a:gd name="T5" fmla="*/ 63 h 157"/>
                <a:gd name="T6" fmla="*/ 302 w 306"/>
                <a:gd name="T7" fmla="*/ 81 h 157"/>
                <a:gd name="T8" fmla="*/ 270 w 306"/>
                <a:gd name="T9" fmla="*/ 115 h 157"/>
                <a:gd name="T10" fmla="*/ 233 w 306"/>
                <a:gd name="T11" fmla="*/ 119 h 157"/>
                <a:gd name="T12" fmla="*/ 209 w 306"/>
                <a:gd name="T13" fmla="*/ 112 h 157"/>
                <a:gd name="T14" fmla="*/ 205 w 306"/>
                <a:gd name="T15" fmla="*/ 118 h 157"/>
                <a:gd name="T16" fmla="*/ 162 w 306"/>
                <a:gd name="T17" fmla="*/ 154 h 157"/>
                <a:gd name="T18" fmla="*/ 135 w 306"/>
                <a:gd name="T19" fmla="*/ 155 h 157"/>
                <a:gd name="T20" fmla="*/ 110 w 306"/>
                <a:gd name="T21" fmla="*/ 131 h 157"/>
                <a:gd name="T22" fmla="*/ 78 w 306"/>
                <a:gd name="T23" fmla="*/ 118 h 157"/>
                <a:gd name="T24" fmla="*/ 42 w 306"/>
                <a:gd name="T25" fmla="*/ 114 h 157"/>
                <a:gd name="T26" fmla="*/ 16 w 306"/>
                <a:gd name="T27" fmla="*/ 88 h 157"/>
                <a:gd name="T28" fmla="*/ 12 w 306"/>
                <a:gd name="T29" fmla="*/ 60 h 157"/>
                <a:gd name="T30" fmla="*/ 19 w 306"/>
                <a:gd name="T31" fmla="*/ 35 h 157"/>
                <a:gd name="T32" fmla="*/ 9 w 306"/>
                <a:gd name="T33" fmla="*/ 22 h 157"/>
                <a:gd name="T34" fmla="*/ 1 w 306"/>
                <a:gd name="T35" fmla="*/ 10 h 157"/>
                <a:gd name="T36" fmla="*/ 0 w 306"/>
                <a:gd name="T37" fmla="*/ 0 h 157"/>
                <a:gd name="T38" fmla="*/ 12 w 306"/>
                <a:gd name="T39" fmla="*/ 1 h 157"/>
                <a:gd name="T40" fmla="*/ 38 w 306"/>
                <a:gd name="T41" fmla="*/ 60 h 157"/>
                <a:gd name="T42" fmla="*/ 34 w 306"/>
                <a:gd name="T43" fmla="*/ 73 h 157"/>
                <a:gd name="T44" fmla="*/ 59 w 306"/>
                <a:gd name="T45" fmla="*/ 99 h 157"/>
                <a:gd name="T46" fmla="*/ 78 w 306"/>
                <a:gd name="T47" fmla="*/ 92 h 157"/>
                <a:gd name="T48" fmla="*/ 127 w 306"/>
                <a:gd name="T49" fmla="*/ 113 h 157"/>
                <a:gd name="T50" fmla="*/ 153 w 306"/>
                <a:gd name="T51" fmla="*/ 134 h 157"/>
                <a:gd name="T52" fmla="*/ 165 w 306"/>
                <a:gd name="T53" fmla="*/ 134 h 157"/>
                <a:gd name="T54" fmla="*/ 184 w 306"/>
                <a:gd name="T55" fmla="*/ 120 h 157"/>
                <a:gd name="T56" fmla="*/ 237 w 306"/>
                <a:gd name="T57" fmla="*/ 97 h 157"/>
                <a:gd name="T58" fmla="*/ 251 w 306"/>
                <a:gd name="T59" fmla="*/ 105 h 157"/>
                <a:gd name="T60" fmla="*/ 275 w 306"/>
                <a:gd name="T61" fmla="*/ 80 h 157"/>
                <a:gd name="T62" fmla="*/ 277 w 306"/>
                <a:gd name="T63" fmla="*/ 60 h 157"/>
                <a:gd name="T64" fmla="*/ 276 w 306"/>
                <a:gd name="T65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6" h="157">
                  <a:moveTo>
                    <a:pt x="276" y="20"/>
                  </a:moveTo>
                  <a:cubicBezTo>
                    <a:pt x="279" y="24"/>
                    <a:pt x="282" y="27"/>
                    <a:pt x="285" y="29"/>
                  </a:cubicBezTo>
                  <a:cubicBezTo>
                    <a:pt x="292" y="41"/>
                    <a:pt x="299" y="51"/>
                    <a:pt x="304" y="63"/>
                  </a:cubicBezTo>
                  <a:cubicBezTo>
                    <a:pt x="306" y="68"/>
                    <a:pt x="306" y="77"/>
                    <a:pt x="302" y="81"/>
                  </a:cubicBezTo>
                  <a:cubicBezTo>
                    <a:pt x="293" y="93"/>
                    <a:pt x="281" y="104"/>
                    <a:pt x="270" y="115"/>
                  </a:cubicBezTo>
                  <a:cubicBezTo>
                    <a:pt x="253" y="132"/>
                    <a:pt x="253" y="132"/>
                    <a:pt x="233" y="119"/>
                  </a:cubicBezTo>
                  <a:cubicBezTo>
                    <a:pt x="225" y="115"/>
                    <a:pt x="216" y="114"/>
                    <a:pt x="209" y="112"/>
                  </a:cubicBezTo>
                  <a:cubicBezTo>
                    <a:pt x="206" y="116"/>
                    <a:pt x="206" y="117"/>
                    <a:pt x="205" y="118"/>
                  </a:cubicBezTo>
                  <a:cubicBezTo>
                    <a:pt x="197" y="157"/>
                    <a:pt x="203" y="156"/>
                    <a:pt x="162" y="154"/>
                  </a:cubicBezTo>
                  <a:cubicBezTo>
                    <a:pt x="153" y="154"/>
                    <a:pt x="144" y="155"/>
                    <a:pt x="135" y="155"/>
                  </a:cubicBezTo>
                  <a:cubicBezTo>
                    <a:pt x="121" y="155"/>
                    <a:pt x="114" y="149"/>
                    <a:pt x="110" y="131"/>
                  </a:cubicBezTo>
                  <a:cubicBezTo>
                    <a:pt x="104" y="110"/>
                    <a:pt x="96" y="106"/>
                    <a:pt x="78" y="118"/>
                  </a:cubicBezTo>
                  <a:cubicBezTo>
                    <a:pt x="59" y="130"/>
                    <a:pt x="57" y="129"/>
                    <a:pt x="42" y="114"/>
                  </a:cubicBezTo>
                  <a:cubicBezTo>
                    <a:pt x="33" y="106"/>
                    <a:pt x="25" y="96"/>
                    <a:pt x="16" y="88"/>
                  </a:cubicBezTo>
                  <a:cubicBezTo>
                    <a:pt x="6" y="79"/>
                    <a:pt x="6" y="71"/>
                    <a:pt x="12" y="60"/>
                  </a:cubicBezTo>
                  <a:cubicBezTo>
                    <a:pt x="17" y="53"/>
                    <a:pt x="19" y="44"/>
                    <a:pt x="19" y="35"/>
                  </a:cubicBezTo>
                  <a:cubicBezTo>
                    <a:pt x="20" y="31"/>
                    <a:pt x="13" y="27"/>
                    <a:pt x="9" y="22"/>
                  </a:cubicBezTo>
                  <a:cubicBezTo>
                    <a:pt x="6" y="18"/>
                    <a:pt x="4" y="14"/>
                    <a:pt x="1" y="10"/>
                  </a:cubicBezTo>
                  <a:cubicBezTo>
                    <a:pt x="1" y="7"/>
                    <a:pt x="0" y="3"/>
                    <a:pt x="0" y="0"/>
                  </a:cubicBezTo>
                  <a:cubicBezTo>
                    <a:pt x="4" y="0"/>
                    <a:pt x="8" y="0"/>
                    <a:pt x="12" y="1"/>
                  </a:cubicBezTo>
                  <a:cubicBezTo>
                    <a:pt x="40" y="7"/>
                    <a:pt x="53" y="35"/>
                    <a:pt x="38" y="60"/>
                  </a:cubicBezTo>
                  <a:cubicBezTo>
                    <a:pt x="36" y="64"/>
                    <a:pt x="32" y="71"/>
                    <a:pt x="34" y="73"/>
                  </a:cubicBezTo>
                  <a:cubicBezTo>
                    <a:pt x="41" y="83"/>
                    <a:pt x="49" y="92"/>
                    <a:pt x="59" y="99"/>
                  </a:cubicBezTo>
                  <a:cubicBezTo>
                    <a:pt x="62" y="101"/>
                    <a:pt x="72" y="95"/>
                    <a:pt x="78" y="92"/>
                  </a:cubicBezTo>
                  <a:cubicBezTo>
                    <a:pt x="94" y="83"/>
                    <a:pt x="125" y="95"/>
                    <a:pt x="127" y="113"/>
                  </a:cubicBezTo>
                  <a:cubicBezTo>
                    <a:pt x="129" y="131"/>
                    <a:pt x="137" y="136"/>
                    <a:pt x="153" y="134"/>
                  </a:cubicBezTo>
                  <a:cubicBezTo>
                    <a:pt x="157" y="133"/>
                    <a:pt x="161" y="133"/>
                    <a:pt x="165" y="134"/>
                  </a:cubicBezTo>
                  <a:cubicBezTo>
                    <a:pt x="176" y="135"/>
                    <a:pt x="181" y="130"/>
                    <a:pt x="184" y="120"/>
                  </a:cubicBezTo>
                  <a:cubicBezTo>
                    <a:pt x="191" y="92"/>
                    <a:pt x="212" y="83"/>
                    <a:pt x="237" y="97"/>
                  </a:cubicBezTo>
                  <a:cubicBezTo>
                    <a:pt x="241" y="99"/>
                    <a:pt x="246" y="102"/>
                    <a:pt x="251" y="105"/>
                  </a:cubicBezTo>
                  <a:cubicBezTo>
                    <a:pt x="259" y="96"/>
                    <a:pt x="267" y="87"/>
                    <a:pt x="275" y="80"/>
                  </a:cubicBezTo>
                  <a:cubicBezTo>
                    <a:pt x="282" y="73"/>
                    <a:pt x="284" y="67"/>
                    <a:pt x="277" y="60"/>
                  </a:cubicBezTo>
                  <a:cubicBezTo>
                    <a:pt x="266" y="47"/>
                    <a:pt x="266" y="34"/>
                    <a:pt x="276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139" name="Freeform 40">
              <a:extLst>
                <a:ext uri="{FF2B5EF4-FFF2-40B4-BE49-F238E27FC236}">
                  <a16:creationId xmlns:a16="http://schemas.microsoft.com/office/drawing/2014/main" id="{B4E07A61-3345-4085-8885-D73027845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9775" y="-603250"/>
              <a:ext cx="269875" cy="617538"/>
            </a:xfrm>
            <a:custGeom>
              <a:avLst/>
              <a:gdLst>
                <a:gd name="T0" fmla="*/ 21 w 71"/>
                <a:gd name="T1" fmla="*/ 146 h 163"/>
                <a:gd name="T2" fmla="*/ 22 w 71"/>
                <a:gd name="T3" fmla="*/ 156 h 163"/>
                <a:gd name="T4" fmla="*/ 8 w 71"/>
                <a:gd name="T5" fmla="*/ 162 h 163"/>
                <a:gd name="T6" fmla="*/ 1 w 71"/>
                <a:gd name="T7" fmla="*/ 148 h 163"/>
                <a:gd name="T8" fmla="*/ 0 w 71"/>
                <a:gd name="T9" fmla="*/ 109 h 163"/>
                <a:gd name="T10" fmla="*/ 24 w 71"/>
                <a:gd name="T11" fmla="*/ 79 h 163"/>
                <a:gd name="T12" fmla="*/ 44 w 71"/>
                <a:gd name="T13" fmla="*/ 50 h 163"/>
                <a:gd name="T14" fmla="*/ 42 w 71"/>
                <a:gd name="T15" fmla="*/ 34 h 163"/>
                <a:gd name="T16" fmla="*/ 65 w 71"/>
                <a:gd name="T17" fmla="*/ 0 h 163"/>
                <a:gd name="T18" fmla="*/ 69 w 71"/>
                <a:gd name="T19" fmla="*/ 4 h 163"/>
                <a:gd name="T20" fmla="*/ 54 w 71"/>
                <a:gd name="T21" fmla="*/ 30 h 163"/>
                <a:gd name="T22" fmla="*/ 63 w 71"/>
                <a:gd name="T23" fmla="*/ 46 h 163"/>
                <a:gd name="T24" fmla="*/ 44 w 71"/>
                <a:gd name="T25" fmla="*/ 97 h 163"/>
                <a:gd name="T26" fmla="*/ 20 w 71"/>
                <a:gd name="T27" fmla="*/ 131 h 163"/>
                <a:gd name="T28" fmla="*/ 21 w 71"/>
                <a:gd name="T29" fmla="*/ 14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163">
                  <a:moveTo>
                    <a:pt x="21" y="146"/>
                  </a:moveTo>
                  <a:cubicBezTo>
                    <a:pt x="21" y="149"/>
                    <a:pt x="22" y="153"/>
                    <a:pt x="22" y="156"/>
                  </a:cubicBezTo>
                  <a:cubicBezTo>
                    <a:pt x="17" y="158"/>
                    <a:pt x="11" y="163"/>
                    <a:pt x="8" y="162"/>
                  </a:cubicBezTo>
                  <a:cubicBezTo>
                    <a:pt x="4" y="160"/>
                    <a:pt x="1" y="153"/>
                    <a:pt x="1" y="148"/>
                  </a:cubicBezTo>
                  <a:cubicBezTo>
                    <a:pt x="0" y="135"/>
                    <a:pt x="0" y="122"/>
                    <a:pt x="0" y="109"/>
                  </a:cubicBezTo>
                  <a:cubicBezTo>
                    <a:pt x="0" y="85"/>
                    <a:pt x="1" y="85"/>
                    <a:pt x="24" y="79"/>
                  </a:cubicBezTo>
                  <a:cubicBezTo>
                    <a:pt x="37" y="76"/>
                    <a:pt x="48" y="62"/>
                    <a:pt x="44" y="50"/>
                  </a:cubicBezTo>
                  <a:cubicBezTo>
                    <a:pt x="42" y="44"/>
                    <a:pt x="37" y="40"/>
                    <a:pt x="42" y="34"/>
                  </a:cubicBezTo>
                  <a:cubicBezTo>
                    <a:pt x="50" y="23"/>
                    <a:pt x="57" y="12"/>
                    <a:pt x="65" y="0"/>
                  </a:cubicBezTo>
                  <a:cubicBezTo>
                    <a:pt x="66" y="2"/>
                    <a:pt x="68" y="3"/>
                    <a:pt x="69" y="4"/>
                  </a:cubicBezTo>
                  <a:cubicBezTo>
                    <a:pt x="64" y="12"/>
                    <a:pt x="59" y="21"/>
                    <a:pt x="54" y="30"/>
                  </a:cubicBezTo>
                  <a:cubicBezTo>
                    <a:pt x="56" y="34"/>
                    <a:pt x="60" y="40"/>
                    <a:pt x="63" y="46"/>
                  </a:cubicBezTo>
                  <a:cubicBezTo>
                    <a:pt x="71" y="59"/>
                    <a:pt x="59" y="92"/>
                    <a:pt x="44" y="97"/>
                  </a:cubicBezTo>
                  <a:cubicBezTo>
                    <a:pt x="21" y="105"/>
                    <a:pt x="21" y="105"/>
                    <a:pt x="20" y="131"/>
                  </a:cubicBezTo>
                  <a:cubicBezTo>
                    <a:pt x="20" y="136"/>
                    <a:pt x="21" y="141"/>
                    <a:pt x="21" y="1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141" name="Freeform 42">
              <a:extLst>
                <a:ext uri="{FF2B5EF4-FFF2-40B4-BE49-F238E27FC236}">
                  <a16:creationId xmlns:a16="http://schemas.microsoft.com/office/drawing/2014/main" id="{8EC3FC57-8750-4579-9163-4D4A14AD7D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-527050"/>
              <a:ext cx="782638" cy="779463"/>
            </a:xfrm>
            <a:custGeom>
              <a:avLst/>
              <a:gdLst>
                <a:gd name="T0" fmla="*/ 0 w 207"/>
                <a:gd name="T1" fmla="*/ 102 h 206"/>
                <a:gd name="T2" fmla="*/ 104 w 207"/>
                <a:gd name="T3" fmla="*/ 0 h 206"/>
                <a:gd name="T4" fmla="*/ 207 w 207"/>
                <a:gd name="T5" fmla="*/ 103 h 206"/>
                <a:gd name="T6" fmla="*/ 104 w 207"/>
                <a:gd name="T7" fmla="*/ 206 h 206"/>
                <a:gd name="T8" fmla="*/ 0 w 207"/>
                <a:gd name="T9" fmla="*/ 102 h 206"/>
                <a:gd name="T10" fmla="*/ 182 w 207"/>
                <a:gd name="T11" fmla="*/ 103 h 206"/>
                <a:gd name="T12" fmla="*/ 104 w 207"/>
                <a:gd name="T13" fmla="*/ 25 h 206"/>
                <a:gd name="T14" fmla="*/ 25 w 207"/>
                <a:gd name="T15" fmla="*/ 103 h 206"/>
                <a:gd name="T16" fmla="*/ 105 w 207"/>
                <a:gd name="T17" fmla="*/ 181 h 206"/>
                <a:gd name="T18" fmla="*/ 182 w 207"/>
                <a:gd name="T19" fmla="*/ 10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7" h="206">
                  <a:moveTo>
                    <a:pt x="0" y="102"/>
                  </a:moveTo>
                  <a:cubicBezTo>
                    <a:pt x="1" y="45"/>
                    <a:pt x="47" y="0"/>
                    <a:pt x="104" y="0"/>
                  </a:cubicBezTo>
                  <a:cubicBezTo>
                    <a:pt x="161" y="0"/>
                    <a:pt x="207" y="46"/>
                    <a:pt x="207" y="103"/>
                  </a:cubicBezTo>
                  <a:cubicBezTo>
                    <a:pt x="207" y="160"/>
                    <a:pt x="160" y="206"/>
                    <a:pt x="104" y="206"/>
                  </a:cubicBezTo>
                  <a:cubicBezTo>
                    <a:pt x="45" y="206"/>
                    <a:pt x="0" y="160"/>
                    <a:pt x="0" y="102"/>
                  </a:cubicBezTo>
                  <a:close/>
                  <a:moveTo>
                    <a:pt x="182" y="103"/>
                  </a:moveTo>
                  <a:cubicBezTo>
                    <a:pt x="182" y="60"/>
                    <a:pt x="147" y="25"/>
                    <a:pt x="104" y="25"/>
                  </a:cubicBezTo>
                  <a:cubicBezTo>
                    <a:pt x="61" y="25"/>
                    <a:pt x="25" y="60"/>
                    <a:pt x="25" y="103"/>
                  </a:cubicBezTo>
                  <a:cubicBezTo>
                    <a:pt x="25" y="146"/>
                    <a:pt x="61" y="181"/>
                    <a:pt x="105" y="181"/>
                  </a:cubicBezTo>
                  <a:cubicBezTo>
                    <a:pt x="147" y="181"/>
                    <a:pt x="182" y="146"/>
                    <a:pt x="182" y="10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143" name="Freeform 44">
              <a:extLst>
                <a:ext uri="{FF2B5EF4-FFF2-40B4-BE49-F238E27FC236}">
                  <a16:creationId xmlns:a16="http://schemas.microsoft.com/office/drawing/2014/main" id="{110C1142-13C5-4558-BCE3-FB8904491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5250" y="-368300"/>
              <a:ext cx="214313" cy="377825"/>
            </a:xfrm>
            <a:custGeom>
              <a:avLst/>
              <a:gdLst>
                <a:gd name="T0" fmla="*/ 23 w 57"/>
                <a:gd name="T1" fmla="*/ 34 h 100"/>
                <a:gd name="T2" fmla="*/ 44 w 57"/>
                <a:gd name="T3" fmla="*/ 73 h 100"/>
                <a:gd name="T4" fmla="*/ 50 w 57"/>
                <a:gd name="T5" fmla="*/ 92 h 100"/>
                <a:gd name="T6" fmla="*/ 30 w 57"/>
                <a:gd name="T7" fmla="*/ 90 h 100"/>
                <a:gd name="T8" fmla="*/ 11 w 57"/>
                <a:gd name="T9" fmla="*/ 73 h 100"/>
                <a:gd name="T10" fmla="*/ 2 w 57"/>
                <a:gd name="T11" fmla="*/ 56 h 100"/>
                <a:gd name="T12" fmla="*/ 2 w 57"/>
                <a:gd name="T13" fmla="*/ 15 h 100"/>
                <a:gd name="T14" fmla="*/ 14 w 57"/>
                <a:gd name="T15" fmla="*/ 0 h 100"/>
                <a:gd name="T16" fmla="*/ 23 w 57"/>
                <a:gd name="T17" fmla="*/ 16 h 100"/>
                <a:gd name="T18" fmla="*/ 23 w 57"/>
                <a:gd name="T19" fmla="*/ 3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100">
                  <a:moveTo>
                    <a:pt x="23" y="34"/>
                  </a:moveTo>
                  <a:cubicBezTo>
                    <a:pt x="18" y="51"/>
                    <a:pt x="29" y="63"/>
                    <a:pt x="44" y="73"/>
                  </a:cubicBezTo>
                  <a:cubicBezTo>
                    <a:pt x="50" y="78"/>
                    <a:pt x="57" y="83"/>
                    <a:pt x="50" y="92"/>
                  </a:cubicBezTo>
                  <a:cubicBezTo>
                    <a:pt x="44" y="100"/>
                    <a:pt x="36" y="96"/>
                    <a:pt x="30" y="90"/>
                  </a:cubicBezTo>
                  <a:cubicBezTo>
                    <a:pt x="24" y="84"/>
                    <a:pt x="16" y="80"/>
                    <a:pt x="11" y="73"/>
                  </a:cubicBezTo>
                  <a:cubicBezTo>
                    <a:pt x="6" y="68"/>
                    <a:pt x="2" y="62"/>
                    <a:pt x="2" y="56"/>
                  </a:cubicBezTo>
                  <a:cubicBezTo>
                    <a:pt x="0" y="42"/>
                    <a:pt x="0" y="28"/>
                    <a:pt x="2" y="15"/>
                  </a:cubicBezTo>
                  <a:cubicBezTo>
                    <a:pt x="3" y="10"/>
                    <a:pt x="10" y="5"/>
                    <a:pt x="14" y="0"/>
                  </a:cubicBezTo>
                  <a:cubicBezTo>
                    <a:pt x="17" y="5"/>
                    <a:pt x="21" y="10"/>
                    <a:pt x="23" y="16"/>
                  </a:cubicBezTo>
                  <a:cubicBezTo>
                    <a:pt x="24" y="21"/>
                    <a:pt x="23" y="26"/>
                    <a:pt x="23" y="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D53FD2FB-BF89-4F5A-9172-A2E54E30553A}"/>
              </a:ext>
            </a:extLst>
          </p:cNvPr>
          <p:cNvGrpSpPr/>
          <p:nvPr/>
        </p:nvGrpSpPr>
        <p:grpSpPr>
          <a:xfrm>
            <a:off x="7267329" y="1192618"/>
            <a:ext cx="518243" cy="523665"/>
            <a:chOff x="7967663" y="-2400301"/>
            <a:chExt cx="2124075" cy="2146301"/>
          </a:xfrm>
        </p:grpSpPr>
        <p:sp>
          <p:nvSpPr>
            <p:cNvPr id="152" name="Freeform 54">
              <a:extLst>
                <a:ext uri="{FF2B5EF4-FFF2-40B4-BE49-F238E27FC236}">
                  <a16:creationId xmlns:a16="http://schemas.microsoft.com/office/drawing/2014/main" id="{24682FA9-4493-419A-A3A0-BE2227E8F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-2400301"/>
              <a:ext cx="2124075" cy="2106613"/>
            </a:xfrm>
            <a:custGeom>
              <a:avLst/>
              <a:gdLst>
                <a:gd name="T0" fmla="*/ 1218 w 1219"/>
                <a:gd name="T1" fmla="*/ 816 h 1209"/>
                <a:gd name="T2" fmla="*/ 1218 w 1219"/>
                <a:gd name="T3" fmla="*/ 1180 h 1209"/>
                <a:gd name="T4" fmla="*/ 1198 w 1219"/>
                <a:gd name="T5" fmla="*/ 1209 h 1209"/>
                <a:gd name="T6" fmla="*/ 1176 w 1219"/>
                <a:gd name="T7" fmla="*/ 1180 h 1209"/>
                <a:gd name="T8" fmla="*/ 1177 w 1219"/>
                <a:gd name="T9" fmla="*/ 475 h 1209"/>
                <a:gd name="T10" fmla="*/ 1161 w 1219"/>
                <a:gd name="T11" fmla="*/ 446 h 1209"/>
                <a:gd name="T12" fmla="*/ 970 w 1219"/>
                <a:gd name="T13" fmla="*/ 308 h 1209"/>
                <a:gd name="T14" fmla="*/ 801 w 1219"/>
                <a:gd name="T15" fmla="*/ 187 h 1209"/>
                <a:gd name="T16" fmla="*/ 625 w 1219"/>
                <a:gd name="T17" fmla="*/ 58 h 1209"/>
                <a:gd name="T18" fmla="*/ 593 w 1219"/>
                <a:gd name="T19" fmla="*/ 59 h 1209"/>
                <a:gd name="T20" fmla="*/ 437 w 1219"/>
                <a:gd name="T21" fmla="*/ 173 h 1209"/>
                <a:gd name="T22" fmla="*/ 254 w 1219"/>
                <a:gd name="T23" fmla="*/ 306 h 1209"/>
                <a:gd name="T24" fmla="*/ 113 w 1219"/>
                <a:gd name="T25" fmla="*/ 407 h 1209"/>
                <a:gd name="T26" fmla="*/ 51 w 1219"/>
                <a:gd name="T27" fmla="*/ 452 h 1209"/>
                <a:gd name="T28" fmla="*/ 42 w 1219"/>
                <a:gd name="T29" fmla="*/ 474 h 1209"/>
                <a:gd name="T30" fmla="*/ 42 w 1219"/>
                <a:gd name="T31" fmla="*/ 1182 h 1209"/>
                <a:gd name="T32" fmla="*/ 37 w 1219"/>
                <a:gd name="T33" fmla="*/ 1199 h 1209"/>
                <a:gd name="T34" fmla="*/ 16 w 1219"/>
                <a:gd name="T35" fmla="*/ 1207 h 1209"/>
                <a:gd name="T36" fmla="*/ 0 w 1219"/>
                <a:gd name="T37" fmla="*/ 1184 h 1209"/>
                <a:gd name="T38" fmla="*/ 0 w 1219"/>
                <a:gd name="T39" fmla="*/ 698 h 1209"/>
                <a:gd name="T40" fmla="*/ 0 w 1219"/>
                <a:gd name="T41" fmla="*/ 450 h 1209"/>
                <a:gd name="T42" fmla="*/ 13 w 1219"/>
                <a:gd name="T43" fmla="*/ 425 h 1209"/>
                <a:gd name="T44" fmla="*/ 203 w 1219"/>
                <a:gd name="T45" fmla="*/ 288 h 1209"/>
                <a:gd name="T46" fmla="*/ 356 w 1219"/>
                <a:gd name="T47" fmla="*/ 177 h 1209"/>
                <a:gd name="T48" fmla="*/ 539 w 1219"/>
                <a:gd name="T49" fmla="*/ 45 h 1209"/>
                <a:gd name="T50" fmla="*/ 596 w 1219"/>
                <a:gd name="T51" fmla="*/ 4 h 1209"/>
                <a:gd name="T52" fmla="*/ 623 w 1219"/>
                <a:gd name="T53" fmla="*/ 4 h 1209"/>
                <a:gd name="T54" fmla="*/ 824 w 1219"/>
                <a:gd name="T55" fmla="*/ 150 h 1209"/>
                <a:gd name="T56" fmla="*/ 978 w 1219"/>
                <a:gd name="T57" fmla="*/ 261 h 1209"/>
                <a:gd name="T58" fmla="*/ 1160 w 1219"/>
                <a:gd name="T59" fmla="*/ 393 h 1209"/>
                <a:gd name="T60" fmla="*/ 1206 w 1219"/>
                <a:gd name="T61" fmla="*/ 425 h 1209"/>
                <a:gd name="T62" fmla="*/ 1219 w 1219"/>
                <a:gd name="T63" fmla="*/ 450 h 1209"/>
                <a:gd name="T64" fmla="*/ 1218 w 1219"/>
                <a:gd name="T65" fmla="*/ 816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9" h="1209">
                  <a:moveTo>
                    <a:pt x="1218" y="816"/>
                  </a:moveTo>
                  <a:cubicBezTo>
                    <a:pt x="1218" y="937"/>
                    <a:pt x="1218" y="1059"/>
                    <a:pt x="1218" y="1180"/>
                  </a:cubicBezTo>
                  <a:cubicBezTo>
                    <a:pt x="1218" y="1197"/>
                    <a:pt x="1210" y="1209"/>
                    <a:pt x="1198" y="1209"/>
                  </a:cubicBezTo>
                  <a:cubicBezTo>
                    <a:pt x="1185" y="1209"/>
                    <a:pt x="1176" y="1198"/>
                    <a:pt x="1176" y="1180"/>
                  </a:cubicBezTo>
                  <a:cubicBezTo>
                    <a:pt x="1176" y="945"/>
                    <a:pt x="1176" y="710"/>
                    <a:pt x="1177" y="475"/>
                  </a:cubicBezTo>
                  <a:cubicBezTo>
                    <a:pt x="1177" y="462"/>
                    <a:pt x="1171" y="454"/>
                    <a:pt x="1161" y="446"/>
                  </a:cubicBezTo>
                  <a:cubicBezTo>
                    <a:pt x="1097" y="401"/>
                    <a:pt x="1034" y="354"/>
                    <a:pt x="970" y="308"/>
                  </a:cubicBezTo>
                  <a:cubicBezTo>
                    <a:pt x="914" y="268"/>
                    <a:pt x="857" y="227"/>
                    <a:pt x="801" y="187"/>
                  </a:cubicBezTo>
                  <a:cubicBezTo>
                    <a:pt x="742" y="144"/>
                    <a:pt x="683" y="102"/>
                    <a:pt x="625" y="58"/>
                  </a:cubicBezTo>
                  <a:cubicBezTo>
                    <a:pt x="613" y="50"/>
                    <a:pt x="604" y="51"/>
                    <a:pt x="593" y="59"/>
                  </a:cubicBezTo>
                  <a:cubicBezTo>
                    <a:pt x="541" y="98"/>
                    <a:pt x="489" y="135"/>
                    <a:pt x="437" y="173"/>
                  </a:cubicBezTo>
                  <a:cubicBezTo>
                    <a:pt x="376" y="217"/>
                    <a:pt x="315" y="262"/>
                    <a:pt x="254" y="306"/>
                  </a:cubicBezTo>
                  <a:cubicBezTo>
                    <a:pt x="207" y="340"/>
                    <a:pt x="160" y="373"/>
                    <a:pt x="113" y="407"/>
                  </a:cubicBezTo>
                  <a:cubicBezTo>
                    <a:pt x="92" y="422"/>
                    <a:pt x="71" y="436"/>
                    <a:pt x="51" y="452"/>
                  </a:cubicBezTo>
                  <a:cubicBezTo>
                    <a:pt x="46" y="457"/>
                    <a:pt x="42" y="466"/>
                    <a:pt x="42" y="474"/>
                  </a:cubicBezTo>
                  <a:cubicBezTo>
                    <a:pt x="42" y="710"/>
                    <a:pt x="42" y="946"/>
                    <a:pt x="42" y="1182"/>
                  </a:cubicBezTo>
                  <a:cubicBezTo>
                    <a:pt x="42" y="1188"/>
                    <a:pt x="41" y="1196"/>
                    <a:pt x="37" y="1199"/>
                  </a:cubicBezTo>
                  <a:cubicBezTo>
                    <a:pt x="32" y="1204"/>
                    <a:pt x="22" y="1208"/>
                    <a:pt x="16" y="1207"/>
                  </a:cubicBezTo>
                  <a:cubicBezTo>
                    <a:pt x="5" y="1205"/>
                    <a:pt x="0" y="1197"/>
                    <a:pt x="0" y="1184"/>
                  </a:cubicBezTo>
                  <a:cubicBezTo>
                    <a:pt x="0" y="1022"/>
                    <a:pt x="0" y="860"/>
                    <a:pt x="0" y="698"/>
                  </a:cubicBezTo>
                  <a:cubicBezTo>
                    <a:pt x="0" y="615"/>
                    <a:pt x="0" y="533"/>
                    <a:pt x="0" y="450"/>
                  </a:cubicBezTo>
                  <a:cubicBezTo>
                    <a:pt x="0" y="439"/>
                    <a:pt x="3" y="432"/>
                    <a:pt x="13" y="425"/>
                  </a:cubicBezTo>
                  <a:cubicBezTo>
                    <a:pt x="77" y="380"/>
                    <a:pt x="139" y="334"/>
                    <a:pt x="203" y="288"/>
                  </a:cubicBezTo>
                  <a:cubicBezTo>
                    <a:pt x="254" y="251"/>
                    <a:pt x="305" y="214"/>
                    <a:pt x="356" y="177"/>
                  </a:cubicBezTo>
                  <a:cubicBezTo>
                    <a:pt x="417" y="133"/>
                    <a:pt x="478" y="89"/>
                    <a:pt x="539" y="45"/>
                  </a:cubicBezTo>
                  <a:cubicBezTo>
                    <a:pt x="558" y="31"/>
                    <a:pt x="576" y="16"/>
                    <a:pt x="596" y="4"/>
                  </a:cubicBezTo>
                  <a:cubicBezTo>
                    <a:pt x="603" y="0"/>
                    <a:pt x="617" y="0"/>
                    <a:pt x="623" y="4"/>
                  </a:cubicBezTo>
                  <a:cubicBezTo>
                    <a:pt x="691" y="52"/>
                    <a:pt x="757" y="102"/>
                    <a:pt x="824" y="150"/>
                  </a:cubicBezTo>
                  <a:cubicBezTo>
                    <a:pt x="876" y="187"/>
                    <a:pt x="927" y="224"/>
                    <a:pt x="978" y="261"/>
                  </a:cubicBezTo>
                  <a:cubicBezTo>
                    <a:pt x="1039" y="305"/>
                    <a:pt x="1100" y="349"/>
                    <a:pt x="1160" y="393"/>
                  </a:cubicBezTo>
                  <a:cubicBezTo>
                    <a:pt x="1176" y="404"/>
                    <a:pt x="1190" y="416"/>
                    <a:pt x="1206" y="425"/>
                  </a:cubicBezTo>
                  <a:cubicBezTo>
                    <a:pt x="1216" y="432"/>
                    <a:pt x="1219" y="439"/>
                    <a:pt x="1219" y="450"/>
                  </a:cubicBezTo>
                  <a:cubicBezTo>
                    <a:pt x="1218" y="572"/>
                    <a:pt x="1218" y="694"/>
                    <a:pt x="1218" y="8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153" name="Freeform 55">
              <a:extLst>
                <a:ext uri="{FF2B5EF4-FFF2-40B4-BE49-F238E27FC236}">
                  <a16:creationId xmlns:a16="http://schemas.microsoft.com/office/drawing/2014/main" id="{D777775E-F63A-4397-8E92-E031039EFD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9225" y="-1527175"/>
              <a:ext cx="644525" cy="1233488"/>
            </a:xfrm>
            <a:custGeom>
              <a:avLst/>
              <a:gdLst>
                <a:gd name="T0" fmla="*/ 0 w 370"/>
                <a:gd name="T1" fmla="*/ 353 h 708"/>
                <a:gd name="T2" fmla="*/ 0 w 370"/>
                <a:gd name="T3" fmla="*/ 26 h 708"/>
                <a:gd name="T4" fmla="*/ 26 w 370"/>
                <a:gd name="T5" fmla="*/ 0 h 708"/>
                <a:gd name="T6" fmla="*/ 343 w 370"/>
                <a:gd name="T7" fmla="*/ 0 h 708"/>
                <a:gd name="T8" fmla="*/ 370 w 370"/>
                <a:gd name="T9" fmla="*/ 30 h 708"/>
                <a:gd name="T10" fmla="*/ 369 w 370"/>
                <a:gd name="T11" fmla="*/ 161 h 708"/>
                <a:gd name="T12" fmla="*/ 369 w 370"/>
                <a:gd name="T13" fmla="*/ 341 h 708"/>
                <a:gd name="T14" fmla="*/ 369 w 370"/>
                <a:gd name="T15" fmla="*/ 680 h 708"/>
                <a:gd name="T16" fmla="*/ 341 w 370"/>
                <a:gd name="T17" fmla="*/ 708 h 708"/>
                <a:gd name="T18" fmla="*/ 29 w 370"/>
                <a:gd name="T19" fmla="*/ 708 h 708"/>
                <a:gd name="T20" fmla="*/ 0 w 370"/>
                <a:gd name="T21" fmla="*/ 680 h 708"/>
                <a:gd name="T22" fmla="*/ 0 w 370"/>
                <a:gd name="T23" fmla="*/ 353 h 708"/>
                <a:gd name="T24" fmla="*/ 258 w 370"/>
                <a:gd name="T25" fmla="*/ 45 h 708"/>
                <a:gd name="T26" fmla="*/ 258 w 370"/>
                <a:gd name="T27" fmla="*/ 61 h 708"/>
                <a:gd name="T28" fmla="*/ 258 w 370"/>
                <a:gd name="T29" fmla="*/ 146 h 708"/>
                <a:gd name="T30" fmla="*/ 241 w 370"/>
                <a:gd name="T31" fmla="*/ 165 h 708"/>
                <a:gd name="T32" fmla="*/ 172 w 370"/>
                <a:gd name="T33" fmla="*/ 165 h 708"/>
                <a:gd name="T34" fmla="*/ 153 w 370"/>
                <a:gd name="T35" fmla="*/ 144 h 708"/>
                <a:gd name="T36" fmla="*/ 153 w 370"/>
                <a:gd name="T37" fmla="*/ 84 h 708"/>
                <a:gd name="T38" fmla="*/ 153 w 370"/>
                <a:gd name="T39" fmla="*/ 45 h 708"/>
                <a:gd name="T40" fmla="*/ 54 w 370"/>
                <a:gd name="T41" fmla="*/ 45 h 708"/>
                <a:gd name="T42" fmla="*/ 42 w 370"/>
                <a:gd name="T43" fmla="*/ 58 h 708"/>
                <a:gd name="T44" fmla="*/ 42 w 370"/>
                <a:gd name="T45" fmla="*/ 317 h 708"/>
                <a:gd name="T46" fmla="*/ 54 w 370"/>
                <a:gd name="T47" fmla="*/ 330 h 708"/>
                <a:gd name="T48" fmla="*/ 315 w 370"/>
                <a:gd name="T49" fmla="*/ 330 h 708"/>
                <a:gd name="T50" fmla="*/ 327 w 370"/>
                <a:gd name="T51" fmla="*/ 318 h 708"/>
                <a:gd name="T52" fmla="*/ 327 w 370"/>
                <a:gd name="T53" fmla="*/ 57 h 708"/>
                <a:gd name="T54" fmla="*/ 315 w 370"/>
                <a:gd name="T55" fmla="*/ 45 h 708"/>
                <a:gd name="T56" fmla="*/ 258 w 370"/>
                <a:gd name="T57" fmla="*/ 45 h 708"/>
                <a:gd name="T58" fmla="*/ 237 w 370"/>
                <a:gd name="T59" fmla="*/ 378 h 708"/>
                <a:gd name="T60" fmla="*/ 237 w 370"/>
                <a:gd name="T61" fmla="*/ 482 h 708"/>
                <a:gd name="T62" fmla="*/ 221 w 370"/>
                <a:gd name="T63" fmla="*/ 498 h 708"/>
                <a:gd name="T64" fmla="*/ 179 w 370"/>
                <a:gd name="T65" fmla="*/ 498 h 708"/>
                <a:gd name="T66" fmla="*/ 132 w 370"/>
                <a:gd name="T67" fmla="*/ 452 h 708"/>
                <a:gd name="T68" fmla="*/ 132 w 370"/>
                <a:gd name="T69" fmla="*/ 378 h 708"/>
                <a:gd name="T70" fmla="*/ 60 w 370"/>
                <a:gd name="T71" fmla="*/ 378 h 708"/>
                <a:gd name="T72" fmla="*/ 42 w 370"/>
                <a:gd name="T73" fmla="*/ 395 h 708"/>
                <a:gd name="T74" fmla="*/ 42 w 370"/>
                <a:gd name="T75" fmla="*/ 648 h 708"/>
                <a:gd name="T76" fmla="*/ 42 w 370"/>
                <a:gd name="T77" fmla="*/ 662 h 708"/>
                <a:gd name="T78" fmla="*/ 327 w 370"/>
                <a:gd name="T79" fmla="*/ 662 h 708"/>
                <a:gd name="T80" fmla="*/ 327 w 370"/>
                <a:gd name="T81" fmla="*/ 618 h 708"/>
                <a:gd name="T82" fmla="*/ 327 w 370"/>
                <a:gd name="T83" fmla="*/ 393 h 708"/>
                <a:gd name="T84" fmla="*/ 317 w 370"/>
                <a:gd name="T85" fmla="*/ 378 h 708"/>
                <a:gd name="T86" fmla="*/ 237 w 370"/>
                <a:gd name="T87" fmla="*/ 378 h 708"/>
                <a:gd name="T88" fmla="*/ 210 w 370"/>
                <a:gd name="T89" fmla="*/ 423 h 708"/>
                <a:gd name="T90" fmla="*/ 210 w 370"/>
                <a:gd name="T91" fmla="*/ 390 h 708"/>
                <a:gd name="T92" fmla="*/ 177 w 370"/>
                <a:gd name="T93" fmla="*/ 378 h 708"/>
                <a:gd name="T94" fmla="*/ 159 w 370"/>
                <a:gd name="T95" fmla="*/ 391 h 708"/>
                <a:gd name="T96" fmla="*/ 159 w 370"/>
                <a:gd name="T97" fmla="*/ 397 h 708"/>
                <a:gd name="T98" fmla="*/ 159 w 370"/>
                <a:gd name="T99" fmla="*/ 436 h 708"/>
                <a:gd name="T100" fmla="*/ 196 w 370"/>
                <a:gd name="T101" fmla="*/ 471 h 708"/>
                <a:gd name="T102" fmla="*/ 210 w 370"/>
                <a:gd name="T103" fmla="*/ 457 h 708"/>
                <a:gd name="T104" fmla="*/ 210 w 370"/>
                <a:gd name="T105" fmla="*/ 423 h 708"/>
                <a:gd name="T106" fmla="*/ 230 w 370"/>
                <a:gd name="T107" fmla="*/ 134 h 708"/>
                <a:gd name="T108" fmla="*/ 230 w 370"/>
                <a:gd name="T109" fmla="*/ 46 h 708"/>
                <a:gd name="T110" fmla="*/ 184 w 370"/>
                <a:gd name="T111" fmla="*/ 46 h 708"/>
                <a:gd name="T112" fmla="*/ 184 w 370"/>
                <a:gd name="T113" fmla="*/ 134 h 708"/>
                <a:gd name="T114" fmla="*/ 230 w 370"/>
                <a:gd name="T115" fmla="*/ 134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70" h="708">
                  <a:moveTo>
                    <a:pt x="0" y="353"/>
                  </a:moveTo>
                  <a:cubicBezTo>
                    <a:pt x="0" y="244"/>
                    <a:pt x="0" y="135"/>
                    <a:pt x="0" y="26"/>
                  </a:cubicBezTo>
                  <a:cubicBezTo>
                    <a:pt x="0" y="9"/>
                    <a:pt x="9" y="0"/>
                    <a:pt x="26" y="0"/>
                  </a:cubicBezTo>
                  <a:cubicBezTo>
                    <a:pt x="132" y="0"/>
                    <a:pt x="237" y="0"/>
                    <a:pt x="343" y="0"/>
                  </a:cubicBezTo>
                  <a:cubicBezTo>
                    <a:pt x="362" y="0"/>
                    <a:pt x="370" y="11"/>
                    <a:pt x="370" y="30"/>
                  </a:cubicBezTo>
                  <a:cubicBezTo>
                    <a:pt x="369" y="74"/>
                    <a:pt x="369" y="117"/>
                    <a:pt x="369" y="161"/>
                  </a:cubicBezTo>
                  <a:cubicBezTo>
                    <a:pt x="369" y="221"/>
                    <a:pt x="369" y="281"/>
                    <a:pt x="369" y="341"/>
                  </a:cubicBezTo>
                  <a:cubicBezTo>
                    <a:pt x="369" y="454"/>
                    <a:pt x="369" y="567"/>
                    <a:pt x="369" y="680"/>
                  </a:cubicBezTo>
                  <a:cubicBezTo>
                    <a:pt x="369" y="701"/>
                    <a:pt x="362" y="708"/>
                    <a:pt x="341" y="708"/>
                  </a:cubicBezTo>
                  <a:cubicBezTo>
                    <a:pt x="237" y="708"/>
                    <a:pt x="133" y="708"/>
                    <a:pt x="29" y="708"/>
                  </a:cubicBezTo>
                  <a:cubicBezTo>
                    <a:pt x="7" y="708"/>
                    <a:pt x="0" y="701"/>
                    <a:pt x="0" y="680"/>
                  </a:cubicBezTo>
                  <a:cubicBezTo>
                    <a:pt x="0" y="571"/>
                    <a:pt x="0" y="462"/>
                    <a:pt x="0" y="353"/>
                  </a:cubicBezTo>
                  <a:close/>
                  <a:moveTo>
                    <a:pt x="258" y="45"/>
                  </a:moveTo>
                  <a:cubicBezTo>
                    <a:pt x="258" y="51"/>
                    <a:pt x="258" y="56"/>
                    <a:pt x="258" y="61"/>
                  </a:cubicBezTo>
                  <a:cubicBezTo>
                    <a:pt x="258" y="89"/>
                    <a:pt x="258" y="118"/>
                    <a:pt x="258" y="146"/>
                  </a:cubicBezTo>
                  <a:cubicBezTo>
                    <a:pt x="258" y="158"/>
                    <a:pt x="253" y="164"/>
                    <a:pt x="241" y="165"/>
                  </a:cubicBezTo>
                  <a:cubicBezTo>
                    <a:pt x="218" y="165"/>
                    <a:pt x="195" y="165"/>
                    <a:pt x="172" y="165"/>
                  </a:cubicBezTo>
                  <a:cubicBezTo>
                    <a:pt x="160" y="164"/>
                    <a:pt x="153" y="158"/>
                    <a:pt x="153" y="144"/>
                  </a:cubicBezTo>
                  <a:cubicBezTo>
                    <a:pt x="154" y="124"/>
                    <a:pt x="153" y="104"/>
                    <a:pt x="153" y="84"/>
                  </a:cubicBezTo>
                  <a:cubicBezTo>
                    <a:pt x="153" y="71"/>
                    <a:pt x="153" y="58"/>
                    <a:pt x="153" y="45"/>
                  </a:cubicBezTo>
                  <a:cubicBezTo>
                    <a:pt x="119" y="45"/>
                    <a:pt x="86" y="45"/>
                    <a:pt x="54" y="45"/>
                  </a:cubicBezTo>
                  <a:cubicBezTo>
                    <a:pt x="44" y="45"/>
                    <a:pt x="42" y="49"/>
                    <a:pt x="42" y="58"/>
                  </a:cubicBezTo>
                  <a:cubicBezTo>
                    <a:pt x="42" y="144"/>
                    <a:pt x="42" y="231"/>
                    <a:pt x="42" y="317"/>
                  </a:cubicBezTo>
                  <a:cubicBezTo>
                    <a:pt x="42" y="326"/>
                    <a:pt x="45" y="330"/>
                    <a:pt x="54" y="330"/>
                  </a:cubicBezTo>
                  <a:cubicBezTo>
                    <a:pt x="141" y="330"/>
                    <a:pt x="228" y="330"/>
                    <a:pt x="315" y="330"/>
                  </a:cubicBezTo>
                  <a:cubicBezTo>
                    <a:pt x="324" y="330"/>
                    <a:pt x="327" y="327"/>
                    <a:pt x="327" y="318"/>
                  </a:cubicBezTo>
                  <a:cubicBezTo>
                    <a:pt x="327" y="231"/>
                    <a:pt x="327" y="144"/>
                    <a:pt x="327" y="57"/>
                  </a:cubicBezTo>
                  <a:cubicBezTo>
                    <a:pt x="327" y="47"/>
                    <a:pt x="323" y="45"/>
                    <a:pt x="315" y="45"/>
                  </a:cubicBezTo>
                  <a:cubicBezTo>
                    <a:pt x="297" y="45"/>
                    <a:pt x="279" y="45"/>
                    <a:pt x="258" y="45"/>
                  </a:cubicBezTo>
                  <a:close/>
                  <a:moveTo>
                    <a:pt x="237" y="378"/>
                  </a:moveTo>
                  <a:cubicBezTo>
                    <a:pt x="237" y="414"/>
                    <a:pt x="237" y="448"/>
                    <a:pt x="237" y="482"/>
                  </a:cubicBezTo>
                  <a:cubicBezTo>
                    <a:pt x="237" y="493"/>
                    <a:pt x="233" y="498"/>
                    <a:pt x="221" y="498"/>
                  </a:cubicBezTo>
                  <a:cubicBezTo>
                    <a:pt x="207" y="498"/>
                    <a:pt x="193" y="498"/>
                    <a:pt x="179" y="498"/>
                  </a:cubicBezTo>
                  <a:cubicBezTo>
                    <a:pt x="125" y="497"/>
                    <a:pt x="133" y="505"/>
                    <a:pt x="132" y="452"/>
                  </a:cubicBezTo>
                  <a:cubicBezTo>
                    <a:pt x="132" y="427"/>
                    <a:pt x="132" y="403"/>
                    <a:pt x="132" y="378"/>
                  </a:cubicBezTo>
                  <a:cubicBezTo>
                    <a:pt x="107" y="378"/>
                    <a:pt x="83" y="379"/>
                    <a:pt x="60" y="378"/>
                  </a:cubicBezTo>
                  <a:cubicBezTo>
                    <a:pt x="46" y="377"/>
                    <a:pt x="42" y="381"/>
                    <a:pt x="42" y="395"/>
                  </a:cubicBezTo>
                  <a:cubicBezTo>
                    <a:pt x="43" y="480"/>
                    <a:pt x="42" y="564"/>
                    <a:pt x="42" y="648"/>
                  </a:cubicBezTo>
                  <a:cubicBezTo>
                    <a:pt x="42" y="653"/>
                    <a:pt x="42" y="657"/>
                    <a:pt x="42" y="662"/>
                  </a:cubicBezTo>
                  <a:cubicBezTo>
                    <a:pt x="138" y="662"/>
                    <a:pt x="232" y="662"/>
                    <a:pt x="327" y="662"/>
                  </a:cubicBezTo>
                  <a:cubicBezTo>
                    <a:pt x="327" y="647"/>
                    <a:pt x="327" y="633"/>
                    <a:pt x="327" y="618"/>
                  </a:cubicBezTo>
                  <a:cubicBezTo>
                    <a:pt x="327" y="543"/>
                    <a:pt x="327" y="468"/>
                    <a:pt x="327" y="393"/>
                  </a:cubicBezTo>
                  <a:cubicBezTo>
                    <a:pt x="327" y="386"/>
                    <a:pt x="329" y="378"/>
                    <a:pt x="317" y="378"/>
                  </a:cubicBezTo>
                  <a:cubicBezTo>
                    <a:pt x="291" y="378"/>
                    <a:pt x="265" y="378"/>
                    <a:pt x="237" y="378"/>
                  </a:cubicBezTo>
                  <a:close/>
                  <a:moveTo>
                    <a:pt x="210" y="423"/>
                  </a:moveTo>
                  <a:cubicBezTo>
                    <a:pt x="210" y="412"/>
                    <a:pt x="211" y="401"/>
                    <a:pt x="210" y="390"/>
                  </a:cubicBezTo>
                  <a:cubicBezTo>
                    <a:pt x="207" y="366"/>
                    <a:pt x="188" y="382"/>
                    <a:pt x="177" y="378"/>
                  </a:cubicBezTo>
                  <a:cubicBezTo>
                    <a:pt x="169" y="376"/>
                    <a:pt x="158" y="376"/>
                    <a:pt x="159" y="391"/>
                  </a:cubicBezTo>
                  <a:cubicBezTo>
                    <a:pt x="159" y="393"/>
                    <a:pt x="159" y="395"/>
                    <a:pt x="159" y="397"/>
                  </a:cubicBezTo>
                  <a:cubicBezTo>
                    <a:pt x="159" y="410"/>
                    <a:pt x="159" y="423"/>
                    <a:pt x="159" y="436"/>
                  </a:cubicBezTo>
                  <a:cubicBezTo>
                    <a:pt x="160" y="477"/>
                    <a:pt x="152" y="470"/>
                    <a:pt x="196" y="471"/>
                  </a:cubicBezTo>
                  <a:cubicBezTo>
                    <a:pt x="206" y="471"/>
                    <a:pt x="211" y="468"/>
                    <a:pt x="210" y="457"/>
                  </a:cubicBezTo>
                  <a:cubicBezTo>
                    <a:pt x="210" y="446"/>
                    <a:pt x="210" y="434"/>
                    <a:pt x="210" y="423"/>
                  </a:cubicBezTo>
                  <a:close/>
                  <a:moveTo>
                    <a:pt x="230" y="134"/>
                  </a:moveTo>
                  <a:cubicBezTo>
                    <a:pt x="230" y="104"/>
                    <a:pt x="230" y="74"/>
                    <a:pt x="230" y="46"/>
                  </a:cubicBezTo>
                  <a:cubicBezTo>
                    <a:pt x="214" y="46"/>
                    <a:pt x="199" y="46"/>
                    <a:pt x="184" y="46"/>
                  </a:cubicBezTo>
                  <a:cubicBezTo>
                    <a:pt x="184" y="76"/>
                    <a:pt x="184" y="105"/>
                    <a:pt x="184" y="134"/>
                  </a:cubicBezTo>
                  <a:cubicBezTo>
                    <a:pt x="200" y="134"/>
                    <a:pt x="215" y="134"/>
                    <a:pt x="230" y="1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154" name="Freeform 56">
              <a:extLst>
                <a:ext uri="{FF2B5EF4-FFF2-40B4-BE49-F238E27FC236}">
                  <a16:creationId xmlns:a16="http://schemas.microsoft.com/office/drawing/2014/main" id="{F2BF6076-1F2B-4908-A377-2CE478CD9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62950" y="-1568450"/>
              <a:ext cx="488950" cy="1314450"/>
            </a:xfrm>
            <a:custGeom>
              <a:avLst/>
              <a:gdLst>
                <a:gd name="T0" fmla="*/ 220 w 280"/>
                <a:gd name="T1" fmla="*/ 290 h 755"/>
                <a:gd name="T2" fmla="*/ 220 w 280"/>
                <a:gd name="T3" fmla="*/ 495 h 755"/>
                <a:gd name="T4" fmla="*/ 231 w 280"/>
                <a:gd name="T5" fmla="*/ 523 h 755"/>
                <a:gd name="T6" fmla="*/ 268 w 280"/>
                <a:gd name="T7" fmla="*/ 651 h 755"/>
                <a:gd name="T8" fmla="*/ 148 w 280"/>
                <a:gd name="T9" fmla="*/ 750 h 755"/>
                <a:gd name="T10" fmla="*/ 8 w 280"/>
                <a:gd name="T11" fmla="*/ 642 h 755"/>
                <a:gd name="T12" fmla="*/ 41 w 280"/>
                <a:gd name="T13" fmla="*/ 529 h 755"/>
                <a:gd name="T14" fmla="*/ 58 w 280"/>
                <a:gd name="T15" fmla="*/ 487 h 755"/>
                <a:gd name="T16" fmla="*/ 58 w 280"/>
                <a:gd name="T17" fmla="*/ 89 h 755"/>
                <a:gd name="T18" fmla="*/ 112 w 280"/>
                <a:gd name="T19" fmla="*/ 10 h 755"/>
                <a:gd name="T20" fmla="*/ 196 w 280"/>
                <a:gd name="T21" fmla="*/ 31 h 755"/>
                <a:gd name="T22" fmla="*/ 220 w 280"/>
                <a:gd name="T23" fmla="*/ 90 h 755"/>
                <a:gd name="T24" fmla="*/ 220 w 280"/>
                <a:gd name="T25" fmla="*/ 290 h 755"/>
                <a:gd name="T26" fmla="*/ 178 w 280"/>
                <a:gd name="T27" fmla="*/ 305 h 755"/>
                <a:gd name="T28" fmla="*/ 178 w 280"/>
                <a:gd name="T29" fmla="*/ 92 h 755"/>
                <a:gd name="T30" fmla="*/ 174 w 280"/>
                <a:gd name="T31" fmla="*/ 69 h 755"/>
                <a:gd name="T32" fmla="*/ 141 w 280"/>
                <a:gd name="T33" fmla="*/ 48 h 755"/>
                <a:gd name="T34" fmla="*/ 105 w 280"/>
                <a:gd name="T35" fmla="*/ 69 h 755"/>
                <a:gd name="T36" fmla="*/ 100 w 280"/>
                <a:gd name="T37" fmla="*/ 100 h 755"/>
                <a:gd name="T38" fmla="*/ 100 w 280"/>
                <a:gd name="T39" fmla="*/ 520 h 755"/>
                <a:gd name="T40" fmla="*/ 89 w 280"/>
                <a:gd name="T41" fmla="*/ 544 h 755"/>
                <a:gd name="T42" fmla="*/ 52 w 280"/>
                <a:gd name="T43" fmla="*/ 637 h 755"/>
                <a:gd name="T44" fmla="*/ 110 w 280"/>
                <a:gd name="T45" fmla="*/ 704 h 755"/>
                <a:gd name="T46" fmla="*/ 204 w 280"/>
                <a:gd name="T47" fmla="*/ 683 h 755"/>
                <a:gd name="T48" fmla="*/ 192 w 280"/>
                <a:gd name="T49" fmla="*/ 546 h 755"/>
                <a:gd name="T50" fmla="*/ 178 w 280"/>
                <a:gd name="T51" fmla="*/ 518 h 755"/>
                <a:gd name="T52" fmla="*/ 178 w 280"/>
                <a:gd name="T53" fmla="*/ 305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0" h="755">
                  <a:moveTo>
                    <a:pt x="220" y="290"/>
                  </a:moveTo>
                  <a:cubicBezTo>
                    <a:pt x="220" y="358"/>
                    <a:pt x="220" y="427"/>
                    <a:pt x="220" y="495"/>
                  </a:cubicBezTo>
                  <a:cubicBezTo>
                    <a:pt x="220" y="506"/>
                    <a:pt x="223" y="515"/>
                    <a:pt x="231" y="523"/>
                  </a:cubicBezTo>
                  <a:cubicBezTo>
                    <a:pt x="268" y="558"/>
                    <a:pt x="280" y="602"/>
                    <a:pt x="268" y="651"/>
                  </a:cubicBezTo>
                  <a:cubicBezTo>
                    <a:pt x="255" y="703"/>
                    <a:pt x="205" y="746"/>
                    <a:pt x="148" y="750"/>
                  </a:cubicBezTo>
                  <a:cubicBezTo>
                    <a:pt x="79" y="755"/>
                    <a:pt x="21" y="705"/>
                    <a:pt x="8" y="642"/>
                  </a:cubicBezTo>
                  <a:cubicBezTo>
                    <a:pt x="0" y="601"/>
                    <a:pt x="9" y="560"/>
                    <a:pt x="41" y="529"/>
                  </a:cubicBezTo>
                  <a:cubicBezTo>
                    <a:pt x="54" y="517"/>
                    <a:pt x="58" y="504"/>
                    <a:pt x="58" y="487"/>
                  </a:cubicBezTo>
                  <a:cubicBezTo>
                    <a:pt x="58" y="354"/>
                    <a:pt x="58" y="222"/>
                    <a:pt x="58" y="89"/>
                  </a:cubicBezTo>
                  <a:cubicBezTo>
                    <a:pt x="58" y="53"/>
                    <a:pt x="82" y="24"/>
                    <a:pt x="112" y="10"/>
                  </a:cubicBezTo>
                  <a:cubicBezTo>
                    <a:pt x="136" y="0"/>
                    <a:pt x="172" y="5"/>
                    <a:pt x="196" y="31"/>
                  </a:cubicBezTo>
                  <a:cubicBezTo>
                    <a:pt x="212" y="48"/>
                    <a:pt x="221" y="66"/>
                    <a:pt x="220" y="90"/>
                  </a:cubicBezTo>
                  <a:cubicBezTo>
                    <a:pt x="220" y="157"/>
                    <a:pt x="220" y="223"/>
                    <a:pt x="220" y="290"/>
                  </a:cubicBezTo>
                  <a:close/>
                  <a:moveTo>
                    <a:pt x="178" y="305"/>
                  </a:moveTo>
                  <a:cubicBezTo>
                    <a:pt x="178" y="234"/>
                    <a:pt x="178" y="163"/>
                    <a:pt x="178" y="92"/>
                  </a:cubicBezTo>
                  <a:cubicBezTo>
                    <a:pt x="178" y="85"/>
                    <a:pt x="177" y="77"/>
                    <a:pt x="174" y="69"/>
                  </a:cubicBezTo>
                  <a:cubicBezTo>
                    <a:pt x="168" y="55"/>
                    <a:pt x="155" y="48"/>
                    <a:pt x="141" y="48"/>
                  </a:cubicBezTo>
                  <a:cubicBezTo>
                    <a:pt x="124" y="49"/>
                    <a:pt x="111" y="53"/>
                    <a:pt x="105" y="69"/>
                  </a:cubicBezTo>
                  <a:cubicBezTo>
                    <a:pt x="102" y="79"/>
                    <a:pt x="100" y="90"/>
                    <a:pt x="100" y="100"/>
                  </a:cubicBezTo>
                  <a:cubicBezTo>
                    <a:pt x="100" y="240"/>
                    <a:pt x="100" y="380"/>
                    <a:pt x="100" y="520"/>
                  </a:cubicBezTo>
                  <a:cubicBezTo>
                    <a:pt x="100" y="531"/>
                    <a:pt x="98" y="538"/>
                    <a:pt x="89" y="544"/>
                  </a:cubicBezTo>
                  <a:cubicBezTo>
                    <a:pt x="55" y="566"/>
                    <a:pt x="44" y="597"/>
                    <a:pt x="52" y="637"/>
                  </a:cubicBezTo>
                  <a:cubicBezTo>
                    <a:pt x="58" y="672"/>
                    <a:pt x="77" y="693"/>
                    <a:pt x="110" y="704"/>
                  </a:cubicBezTo>
                  <a:cubicBezTo>
                    <a:pt x="145" y="715"/>
                    <a:pt x="178" y="708"/>
                    <a:pt x="204" y="683"/>
                  </a:cubicBezTo>
                  <a:cubicBezTo>
                    <a:pt x="243" y="643"/>
                    <a:pt x="237" y="576"/>
                    <a:pt x="192" y="546"/>
                  </a:cubicBezTo>
                  <a:cubicBezTo>
                    <a:pt x="183" y="539"/>
                    <a:pt x="178" y="531"/>
                    <a:pt x="178" y="518"/>
                  </a:cubicBezTo>
                  <a:cubicBezTo>
                    <a:pt x="179" y="447"/>
                    <a:pt x="178" y="376"/>
                    <a:pt x="178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  <p:sp>
          <p:nvSpPr>
            <p:cNvPr id="160" name="Freeform 62">
              <a:extLst>
                <a:ext uri="{FF2B5EF4-FFF2-40B4-BE49-F238E27FC236}">
                  <a16:creationId xmlns:a16="http://schemas.microsoft.com/office/drawing/2014/main" id="{A189038F-C760-47CD-954D-D4B774969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0113" y="-1014413"/>
              <a:ext cx="166688" cy="603250"/>
            </a:xfrm>
            <a:custGeom>
              <a:avLst/>
              <a:gdLst>
                <a:gd name="T0" fmla="*/ 61 w 96"/>
                <a:gd name="T1" fmla="*/ 134 h 346"/>
                <a:gd name="T2" fmla="*/ 62 w 96"/>
                <a:gd name="T3" fmla="*/ 247 h 346"/>
                <a:gd name="T4" fmla="*/ 71 w 96"/>
                <a:gd name="T5" fmla="*/ 262 h 346"/>
                <a:gd name="T6" fmla="*/ 91 w 96"/>
                <a:gd name="T7" fmla="*/ 313 h 346"/>
                <a:gd name="T8" fmla="*/ 50 w 96"/>
                <a:gd name="T9" fmla="*/ 345 h 346"/>
                <a:gd name="T10" fmla="*/ 7 w 96"/>
                <a:gd name="T11" fmla="*/ 316 h 346"/>
                <a:gd name="T12" fmla="*/ 23 w 96"/>
                <a:gd name="T13" fmla="*/ 265 h 346"/>
                <a:gd name="T14" fmla="*/ 31 w 96"/>
                <a:gd name="T15" fmla="*/ 247 h 346"/>
                <a:gd name="T16" fmla="*/ 31 w 96"/>
                <a:gd name="T17" fmla="*/ 31 h 346"/>
                <a:gd name="T18" fmla="*/ 31 w 96"/>
                <a:gd name="T19" fmla="*/ 19 h 346"/>
                <a:gd name="T20" fmla="*/ 49 w 96"/>
                <a:gd name="T21" fmla="*/ 4 h 346"/>
                <a:gd name="T22" fmla="*/ 61 w 96"/>
                <a:gd name="T23" fmla="*/ 21 h 346"/>
                <a:gd name="T24" fmla="*/ 61 w 96"/>
                <a:gd name="T25" fmla="*/ 134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346">
                  <a:moveTo>
                    <a:pt x="61" y="134"/>
                  </a:moveTo>
                  <a:cubicBezTo>
                    <a:pt x="61" y="172"/>
                    <a:pt x="61" y="209"/>
                    <a:pt x="62" y="247"/>
                  </a:cubicBezTo>
                  <a:cubicBezTo>
                    <a:pt x="62" y="252"/>
                    <a:pt x="66" y="259"/>
                    <a:pt x="71" y="262"/>
                  </a:cubicBezTo>
                  <a:cubicBezTo>
                    <a:pt x="87" y="273"/>
                    <a:pt x="96" y="293"/>
                    <a:pt x="91" y="313"/>
                  </a:cubicBezTo>
                  <a:cubicBezTo>
                    <a:pt x="87" y="327"/>
                    <a:pt x="67" y="344"/>
                    <a:pt x="50" y="345"/>
                  </a:cubicBezTo>
                  <a:cubicBezTo>
                    <a:pt x="35" y="346"/>
                    <a:pt x="13" y="331"/>
                    <a:pt x="7" y="316"/>
                  </a:cubicBezTo>
                  <a:cubicBezTo>
                    <a:pt x="0" y="296"/>
                    <a:pt x="6" y="278"/>
                    <a:pt x="23" y="265"/>
                  </a:cubicBezTo>
                  <a:cubicBezTo>
                    <a:pt x="30" y="260"/>
                    <a:pt x="31" y="254"/>
                    <a:pt x="31" y="247"/>
                  </a:cubicBezTo>
                  <a:cubicBezTo>
                    <a:pt x="31" y="175"/>
                    <a:pt x="31" y="103"/>
                    <a:pt x="31" y="31"/>
                  </a:cubicBezTo>
                  <a:cubicBezTo>
                    <a:pt x="31" y="27"/>
                    <a:pt x="30" y="23"/>
                    <a:pt x="31" y="19"/>
                  </a:cubicBezTo>
                  <a:cubicBezTo>
                    <a:pt x="34" y="10"/>
                    <a:pt x="38" y="0"/>
                    <a:pt x="49" y="4"/>
                  </a:cubicBezTo>
                  <a:cubicBezTo>
                    <a:pt x="54" y="5"/>
                    <a:pt x="60" y="15"/>
                    <a:pt x="61" y="21"/>
                  </a:cubicBezTo>
                  <a:cubicBezTo>
                    <a:pt x="62" y="58"/>
                    <a:pt x="61" y="96"/>
                    <a:pt x="61" y="1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1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4DB06C1E-E34C-4E79-AA4C-37D0AB4BA00A}"/>
              </a:ext>
            </a:extLst>
          </p:cNvPr>
          <p:cNvSpPr/>
          <p:nvPr/>
        </p:nvSpPr>
        <p:spPr>
          <a:xfrm>
            <a:off x="361740" y="6250834"/>
            <a:ext cx="2573857" cy="51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613975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>
            <a:extLst>
              <a:ext uri="{FF2B5EF4-FFF2-40B4-BE49-F238E27FC236}">
                <a16:creationId xmlns:a16="http://schemas.microsoft.com/office/drawing/2014/main" id="{A5F70A52-8982-49F3-8F4F-C9616C45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57859"/>
            <a:ext cx="11319979" cy="49113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ru-RU" dirty="0">
                <a:solidFill>
                  <a:schemeClr val="tx2"/>
                </a:solidFill>
                <a:sym typeface="+mj-lt"/>
              </a:rPr>
              <a:t>Технологические платформы вакцин против </a:t>
            </a:r>
            <a:r>
              <a:rPr lang="en-US" dirty="0">
                <a:solidFill>
                  <a:schemeClr val="tx2"/>
                </a:solidFill>
                <a:sym typeface="+mj-lt"/>
              </a:rPr>
              <a:t>COVID-19</a:t>
            </a:r>
            <a:r>
              <a:rPr lang="en-US" baseline="30000" dirty="0">
                <a:solidFill>
                  <a:schemeClr val="tx2"/>
                </a:solidFill>
                <a:sym typeface="+mj-lt"/>
              </a:rPr>
              <a:t>1,2</a:t>
            </a:r>
            <a:endParaRPr lang="en-US" b="1" baseline="30000" dirty="0">
              <a:solidFill>
                <a:schemeClr val="tx2"/>
              </a:solidFill>
              <a:sym typeface="+mj-lt"/>
            </a:endParaRPr>
          </a:p>
        </p:txBody>
      </p:sp>
      <p:sp>
        <p:nvSpPr>
          <p:cNvPr id="22" name="TextBox 41">
            <a:extLst>
              <a:ext uri="{FF2B5EF4-FFF2-40B4-BE49-F238E27FC236}">
                <a16:creationId xmlns:a16="http://schemas.microsoft.com/office/drawing/2014/main" id="{FD34F9CC-5C8E-43D4-B834-F0C077430FDB}"/>
              </a:ext>
            </a:extLst>
          </p:cNvPr>
          <p:cNvSpPr txBox="1"/>
          <p:nvPr/>
        </p:nvSpPr>
        <p:spPr>
          <a:xfrm>
            <a:off x="570355" y="1187665"/>
            <a:ext cx="2808776" cy="77335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7601FC8-D1D6-4C96-BEA8-DED6D1C4E1F9}"/>
              </a:ext>
            </a:extLst>
          </p:cNvPr>
          <p:cNvSpPr txBox="1"/>
          <p:nvPr/>
        </p:nvSpPr>
        <p:spPr>
          <a:xfrm>
            <a:off x="1000443" y="1034204"/>
            <a:ext cx="1202511" cy="91440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400" dirty="0">
              <a:solidFill>
                <a:srgbClr val="6B747B"/>
              </a:solidFill>
              <a:latin typeface="montserra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DD8101-562C-4C94-82B6-79745ABE3027}"/>
              </a:ext>
            </a:extLst>
          </p:cNvPr>
          <p:cNvGrpSpPr/>
          <p:nvPr/>
        </p:nvGrpSpPr>
        <p:grpSpPr>
          <a:xfrm>
            <a:off x="663769" y="1139487"/>
            <a:ext cx="10864465" cy="463727"/>
            <a:chOff x="1115500" y="1139487"/>
            <a:chExt cx="10864465" cy="463726"/>
          </a:xfrm>
        </p:grpSpPr>
        <p:sp>
          <p:nvSpPr>
            <p:cNvPr id="25" name="Flèche : double flèche horizontale 24">
              <a:extLst>
                <a:ext uri="{FF2B5EF4-FFF2-40B4-BE49-F238E27FC236}">
                  <a16:creationId xmlns:a16="http://schemas.microsoft.com/office/drawing/2014/main" id="{941A74D6-6584-484E-81C0-131CBD84ED2F}"/>
                </a:ext>
              </a:extLst>
            </p:cNvPr>
            <p:cNvSpPr/>
            <p:nvPr/>
          </p:nvSpPr>
          <p:spPr>
            <a:xfrm>
              <a:off x="3632851" y="1275925"/>
              <a:ext cx="5590865" cy="327288"/>
            </a:xfrm>
            <a:prstGeom prst="leftRightArrow">
              <a:avLst/>
            </a:prstGeom>
            <a:solidFill>
              <a:schemeClr val="tx2"/>
            </a:solidFill>
            <a:ln w="9525" cap="rnd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F424E08-12E1-40CA-8638-5421B04F2074}"/>
                </a:ext>
              </a:extLst>
            </p:cNvPr>
            <p:cNvSpPr>
              <a:spLocks/>
            </p:cNvSpPr>
            <p:nvPr/>
          </p:nvSpPr>
          <p:spPr>
            <a:xfrm>
              <a:off x="9223717" y="1139487"/>
              <a:ext cx="275624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100" b="1" dirty="0">
                  <a:solidFill>
                    <a:srgbClr val="525C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Разрабатываются медленнее</a:t>
              </a:r>
              <a:endParaRPr lang="en-US" sz="1100" b="1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EE768EF-2B0A-4515-A1E5-0120DA432645}"/>
                </a:ext>
              </a:extLst>
            </p:cNvPr>
            <p:cNvSpPr>
              <a:spLocks/>
            </p:cNvSpPr>
            <p:nvPr/>
          </p:nvSpPr>
          <p:spPr>
            <a:xfrm>
              <a:off x="1115500" y="1139487"/>
              <a:ext cx="251735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100" b="1" dirty="0">
                  <a:solidFill>
                    <a:srgbClr val="525C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Разрабатываются быстрее</a:t>
              </a:r>
              <a:endParaRPr lang="en-US" sz="1100" b="1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ZoneTexte 13">
            <a:extLst>
              <a:ext uri="{FF2B5EF4-FFF2-40B4-BE49-F238E27FC236}">
                <a16:creationId xmlns:a16="http://schemas.microsoft.com/office/drawing/2014/main" id="{A7097601-F4DD-4F2A-A19D-FD6AE8A5632D}"/>
              </a:ext>
            </a:extLst>
          </p:cNvPr>
          <p:cNvSpPr txBox="1"/>
          <p:nvPr/>
        </p:nvSpPr>
        <p:spPr>
          <a:xfrm>
            <a:off x="3096343" y="5922206"/>
            <a:ext cx="8680837" cy="41876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defRPr/>
            </a:pPr>
            <a:r>
              <a:rPr lang="en-IN" sz="907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DNA: Deoxyribose nucleic acid; RNA: Ribose nucleic acid.</a:t>
            </a:r>
          </a:p>
          <a:p>
            <a:pPr lvl="0">
              <a:defRPr/>
            </a:pPr>
            <a:r>
              <a:rPr lang="en-US" sz="907" b="1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907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Lurie N, Saville M, Hatchett R, Halton J. Developing Covid-19 Vaccines at Pandemic Speed. </a:t>
            </a:r>
            <a:r>
              <a:rPr lang="en-US" altLang="en-US" sz="907" i="1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altLang="en-US" sz="907" i="1" dirty="0" err="1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altLang="en-US" sz="907" i="1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Med. </a:t>
            </a:r>
            <a:r>
              <a:rPr lang="en-US" altLang="en-US" sz="907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2020;382(21):1969-1973. </a:t>
            </a:r>
            <a:r>
              <a:rPr lang="en-US" sz="907" b="1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IN" sz="907" dirty="0" err="1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Krammer</a:t>
            </a:r>
            <a:r>
              <a:rPr lang="en-IN" sz="907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F. SARS-CoV-2 vaccines in development. </a:t>
            </a:r>
            <a:r>
              <a:rPr lang="en-IN" sz="907" i="1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IN" sz="907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2020;586(7830):516-527.</a:t>
            </a:r>
            <a:r>
              <a:rPr lang="en-US" sz="907" i="1" dirty="0">
                <a:solidFill>
                  <a:srgbClr val="52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07" dirty="0">
              <a:solidFill>
                <a:srgbClr val="525C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81601DA-B5C4-4AA6-8353-0E3273C3D108}"/>
              </a:ext>
            </a:extLst>
          </p:cNvPr>
          <p:cNvGrpSpPr/>
          <p:nvPr/>
        </p:nvGrpSpPr>
        <p:grpSpPr>
          <a:xfrm>
            <a:off x="783217" y="1722351"/>
            <a:ext cx="10625569" cy="1330155"/>
            <a:chOff x="783216" y="1722351"/>
            <a:chExt cx="10625569" cy="1330154"/>
          </a:xfrm>
        </p:grpSpPr>
        <p:sp>
          <p:nvSpPr>
            <p:cNvPr id="29" name="Triangle isocèle 23">
              <a:extLst>
                <a:ext uri="{FF2B5EF4-FFF2-40B4-BE49-F238E27FC236}">
                  <a16:creationId xmlns:a16="http://schemas.microsoft.com/office/drawing/2014/main" id="{A80BBF07-AAD9-4839-9F00-6F2B1D7B0E6F}"/>
                </a:ext>
              </a:extLst>
            </p:cNvPr>
            <p:cNvSpPr/>
            <p:nvPr/>
          </p:nvSpPr>
          <p:spPr>
            <a:xfrm rot="10800000">
              <a:off x="9714872" y="2846523"/>
              <a:ext cx="870474" cy="205982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Top Corners Rounded 29">
              <a:extLst>
                <a:ext uri="{FF2B5EF4-FFF2-40B4-BE49-F238E27FC236}">
                  <a16:creationId xmlns:a16="http://schemas.microsoft.com/office/drawing/2014/main" id="{AEE9B083-A7B0-410D-9871-724ED0668BDB}"/>
                </a:ext>
              </a:extLst>
            </p:cNvPr>
            <p:cNvSpPr>
              <a:spLocks/>
            </p:cNvSpPr>
            <p:nvPr/>
          </p:nvSpPr>
          <p:spPr>
            <a:xfrm>
              <a:off x="8891433" y="2467398"/>
              <a:ext cx="2517352" cy="393311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10"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Цельные вирусы</a:t>
              </a:r>
              <a:endPara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Graphique 4">
              <a:extLst>
                <a:ext uri="{FF2B5EF4-FFF2-40B4-BE49-F238E27FC236}">
                  <a16:creationId xmlns:a16="http://schemas.microsoft.com/office/drawing/2014/main" id="{E7386CD4-016F-481F-BDF4-E8215E205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26201" y="1724944"/>
              <a:ext cx="647816" cy="644634"/>
            </a:xfrm>
            <a:prstGeom prst="rect">
              <a:avLst/>
            </a:prstGeom>
          </p:spPr>
        </p:pic>
        <p:sp>
          <p:nvSpPr>
            <p:cNvPr id="40" name="Triangle isocèle 23">
              <a:extLst>
                <a:ext uri="{FF2B5EF4-FFF2-40B4-BE49-F238E27FC236}">
                  <a16:creationId xmlns:a16="http://schemas.microsoft.com/office/drawing/2014/main" id="{63063888-51BB-4015-88EB-3F13E8BC6CFD}"/>
                </a:ext>
              </a:extLst>
            </p:cNvPr>
            <p:cNvSpPr/>
            <p:nvPr/>
          </p:nvSpPr>
          <p:spPr>
            <a:xfrm rot="10800000">
              <a:off x="1606656" y="2846522"/>
              <a:ext cx="870474" cy="205982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: Top Corners Rounded 40">
              <a:extLst>
                <a:ext uri="{FF2B5EF4-FFF2-40B4-BE49-F238E27FC236}">
                  <a16:creationId xmlns:a16="http://schemas.microsoft.com/office/drawing/2014/main" id="{88334DBA-3DCD-47B7-9DD2-70E679893EDC}"/>
                </a:ext>
              </a:extLst>
            </p:cNvPr>
            <p:cNvSpPr>
              <a:spLocks/>
            </p:cNvSpPr>
            <p:nvPr/>
          </p:nvSpPr>
          <p:spPr>
            <a:xfrm>
              <a:off x="783216" y="2467398"/>
              <a:ext cx="2517352" cy="393311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10"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Нуклеиновые кислоты</a:t>
              </a:r>
              <a:endPara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Graphique 15">
              <a:extLst>
                <a:ext uri="{FF2B5EF4-FFF2-40B4-BE49-F238E27FC236}">
                  <a16:creationId xmlns:a16="http://schemas.microsoft.com/office/drawing/2014/main" id="{F17B9070-4035-47F1-B212-4EB9B8AC1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57605" y="1764037"/>
              <a:ext cx="568574" cy="566448"/>
            </a:xfrm>
            <a:prstGeom prst="rect">
              <a:avLst/>
            </a:prstGeom>
          </p:spPr>
        </p:pic>
        <p:sp>
          <p:nvSpPr>
            <p:cNvPr id="43" name="Triangle isocèle 23">
              <a:extLst>
                <a:ext uri="{FF2B5EF4-FFF2-40B4-BE49-F238E27FC236}">
                  <a16:creationId xmlns:a16="http://schemas.microsoft.com/office/drawing/2014/main" id="{413690AB-B143-40BE-8DB6-7AE8045C3EE3}"/>
                </a:ext>
              </a:extLst>
            </p:cNvPr>
            <p:cNvSpPr/>
            <p:nvPr/>
          </p:nvSpPr>
          <p:spPr>
            <a:xfrm rot="10800000">
              <a:off x="7012133" y="2846523"/>
              <a:ext cx="870474" cy="205982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AC1789D9-A84A-4FE1-813E-B3D2C4735859}"/>
                </a:ext>
              </a:extLst>
            </p:cNvPr>
            <p:cNvSpPr/>
            <p:nvPr/>
          </p:nvSpPr>
          <p:spPr>
            <a:xfrm>
              <a:off x="6188693" y="2369577"/>
              <a:ext cx="2583289" cy="491132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10"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Белковые субъединичные</a:t>
              </a:r>
              <a:endPara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Graphique 526">
              <a:extLst>
                <a:ext uri="{FF2B5EF4-FFF2-40B4-BE49-F238E27FC236}">
                  <a16:creationId xmlns:a16="http://schemas.microsoft.com/office/drawing/2014/main" id="{D8A02706-A4B9-48F0-AFB6-D378B7F3E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23464" y="1724945"/>
              <a:ext cx="647814" cy="644632"/>
            </a:xfrm>
            <a:prstGeom prst="rect">
              <a:avLst/>
            </a:prstGeom>
          </p:spPr>
        </p:pic>
        <p:sp>
          <p:nvSpPr>
            <p:cNvPr id="47" name="Triangle isocèle 23">
              <a:extLst>
                <a:ext uri="{FF2B5EF4-FFF2-40B4-BE49-F238E27FC236}">
                  <a16:creationId xmlns:a16="http://schemas.microsoft.com/office/drawing/2014/main" id="{1DF598EB-F326-407C-B330-A791647D2926}"/>
                </a:ext>
              </a:extLst>
            </p:cNvPr>
            <p:cNvSpPr/>
            <p:nvPr/>
          </p:nvSpPr>
          <p:spPr>
            <a:xfrm rot="10800000">
              <a:off x="4309394" y="2846522"/>
              <a:ext cx="870474" cy="205982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: Top Corners Rounded 47">
              <a:extLst>
                <a:ext uri="{FF2B5EF4-FFF2-40B4-BE49-F238E27FC236}">
                  <a16:creationId xmlns:a16="http://schemas.microsoft.com/office/drawing/2014/main" id="{718775C1-3BD9-4D40-B5E7-A0085A8249D3}"/>
                </a:ext>
              </a:extLst>
            </p:cNvPr>
            <p:cNvSpPr/>
            <p:nvPr/>
          </p:nvSpPr>
          <p:spPr>
            <a:xfrm>
              <a:off x="3485955" y="2467398"/>
              <a:ext cx="2517352" cy="393311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10"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Векторы</a:t>
              </a:r>
              <a:endPara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9" name="Graphique 533">
              <a:extLst>
                <a:ext uri="{FF2B5EF4-FFF2-40B4-BE49-F238E27FC236}">
                  <a16:creationId xmlns:a16="http://schemas.microsoft.com/office/drawing/2014/main" id="{16FA36C9-D04E-42B4-B3A1-C36E57F3C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868572">
              <a:off x="4460198" y="1722351"/>
              <a:ext cx="568866" cy="64982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CB85347-8731-4B10-A088-DBB68889A0F4}"/>
              </a:ext>
            </a:extLst>
          </p:cNvPr>
          <p:cNvSpPr txBox="1"/>
          <p:nvPr/>
        </p:nvSpPr>
        <p:spPr>
          <a:xfrm>
            <a:off x="3984677" y="3043184"/>
            <a:ext cx="15199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Спутник </a:t>
            </a:r>
            <a:r>
              <a:rPr lang="en-US" sz="2400" b="1" dirty="0"/>
              <a:t>V</a:t>
            </a:r>
            <a:endParaRPr lang="ru-RU" sz="24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err="1"/>
              <a:t>AstraZeneka</a:t>
            </a:r>
            <a:endParaRPr lang="ru-RU" sz="24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J&amp;J</a:t>
            </a:r>
            <a:endParaRPr lang="ru-RU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608F41-343C-46E1-BD95-0C310DDCF634}"/>
              </a:ext>
            </a:extLst>
          </p:cNvPr>
          <p:cNvSpPr txBox="1"/>
          <p:nvPr/>
        </p:nvSpPr>
        <p:spPr>
          <a:xfrm>
            <a:off x="1252182" y="3139588"/>
            <a:ext cx="1579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Moderna</a:t>
            </a:r>
            <a:endParaRPr lang="ru-RU" sz="24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Pfizer</a:t>
            </a:r>
            <a:endParaRPr lang="ru-RU" sz="2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B1F2A69-220D-43BF-8F3A-048AB5AC45BA}"/>
              </a:ext>
            </a:extLst>
          </p:cNvPr>
          <p:cNvSpPr txBox="1"/>
          <p:nvPr/>
        </p:nvSpPr>
        <p:spPr>
          <a:xfrm>
            <a:off x="6343650" y="3213884"/>
            <a:ext cx="2428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ЭпиВакКорона</a:t>
            </a:r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r>
              <a:rPr lang="ru-RU" sz="2400" b="1" dirty="0" err="1"/>
              <a:t>Новавакс</a:t>
            </a:r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en-US" sz="24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92266C-89BB-4AFB-9411-C5AD21057909}"/>
              </a:ext>
            </a:extLst>
          </p:cNvPr>
          <p:cNvSpPr txBox="1"/>
          <p:nvPr/>
        </p:nvSpPr>
        <p:spPr>
          <a:xfrm>
            <a:off x="9360399" y="3181683"/>
            <a:ext cx="1579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КовиВак</a:t>
            </a:r>
            <a:endParaRPr lang="ru-RU" sz="24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err="1"/>
              <a:t>Coronavac</a:t>
            </a:r>
            <a:endParaRPr lang="en-US" sz="24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838EBD-CCFF-4643-8116-081B34DE592A}"/>
              </a:ext>
            </a:extLst>
          </p:cNvPr>
          <p:cNvSpPr/>
          <p:nvPr/>
        </p:nvSpPr>
        <p:spPr>
          <a:xfrm>
            <a:off x="361740" y="6250834"/>
            <a:ext cx="2734603" cy="51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511820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6CD88D-7432-4941-A333-96FF97061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11972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736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1308</Words>
  <Application>Microsoft Office PowerPoint</Application>
  <PresentationFormat>Широкоэкранный</PresentationFormat>
  <Paragraphs>134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montserrat</vt:lpstr>
      <vt:lpstr>Тема Office</vt:lpstr>
      <vt:lpstr>Вакцинация против коронавирусной инфекции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Глобальный ландшафт1,2</vt:lpstr>
      <vt:lpstr>Целевые требования ВОЗ к профилю вакцин против COVID-191</vt:lpstr>
      <vt:lpstr>Технологические платформы вакцин против COVID-191,2</vt:lpstr>
      <vt:lpstr>Презентация PowerPoint</vt:lpstr>
      <vt:lpstr>Презентация PowerPoint</vt:lpstr>
      <vt:lpstr>Проверенная временем  безопасность вакцин на основе аденовирусов  </vt:lpstr>
      <vt:lpstr>Презентация PowerPoint</vt:lpstr>
      <vt:lpstr>Презентация PowerPoint</vt:lpstr>
      <vt:lpstr>Презентация PowerPoint</vt:lpstr>
      <vt:lpstr>Вакцинация при сопутствующих заболеваниях вакциной  Гам-КОВИД-Вак </vt:lpstr>
      <vt:lpstr> Не рекомендованные лекарственные препараты при вакцинации вакциной   Гам-КОВИД-Вак  </vt:lpstr>
      <vt:lpstr>Презентация PowerPoint</vt:lpstr>
      <vt:lpstr>Вакцинация и COVID-19</vt:lpstr>
      <vt:lpstr>К чему ведет ожидание?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Юрьевна Ивлева</dc:creator>
  <cp:lastModifiedBy>Татьяна Юрьевна Ивлева</cp:lastModifiedBy>
  <cp:revision>10</cp:revision>
  <dcterms:created xsi:type="dcterms:W3CDTF">2021-03-30T05:48:16Z</dcterms:created>
  <dcterms:modified xsi:type="dcterms:W3CDTF">2021-05-04T07:01:21Z</dcterms:modified>
</cp:coreProperties>
</file>